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 rtl="0">
      <a:defRPr lang="bg-BG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екция по подразбиране" id="{EA185DF4-759A-4087-BCBC-A6AB2CFC5D54}">
          <p14:sldIdLst>
            <p14:sldId id="268"/>
            <p14:sldId id="257"/>
            <p14:sldId id="260"/>
            <p14:sldId id="259"/>
            <p14:sldId id="261"/>
            <p14:sldId id="262"/>
            <p14:sldId id="263"/>
            <p14:sldId id="264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6F207-E488-41F0-9F97-273CC730EC4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2AE1EFAA-67CB-420F-8BCD-A3493F6F8DEF}">
      <dgm:prSet phldrT="[Текст]"/>
      <dgm:spPr/>
      <dgm:t>
        <a:bodyPr/>
        <a:lstStyle/>
        <a:p>
          <a:r>
            <a:rPr lang="en-US" dirty="0"/>
            <a:t>Vision:  </a:t>
          </a:r>
        </a:p>
        <a:p>
          <a:r>
            <a:rPr lang="en-US" dirty="0"/>
            <a:t>We strive for Iris Photo Art to become a leading brand in macrophotography, recognized for creativity, reliability, and innovation.</a:t>
          </a:r>
          <a:endParaRPr lang="bg-BG" dirty="0"/>
        </a:p>
      </dgm:t>
    </dgm:pt>
    <dgm:pt modelId="{C5D4B0D9-62F5-49EB-8914-27667038DEAD}" type="parTrans" cxnId="{230DDC81-3CEF-42B0-8514-A9B3B70F6993}">
      <dgm:prSet/>
      <dgm:spPr/>
      <dgm:t>
        <a:bodyPr/>
        <a:lstStyle/>
        <a:p>
          <a:endParaRPr lang="bg-BG"/>
        </a:p>
      </dgm:t>
    </dgm:pt>
    <dgm:pt modelId="{6D971316-41EA-438B-9033-679E1112C862}" type="sibTrans" cxnId="{230DDC81-3CEF-42B0-8514-A9B3B70F6993}">
      <dgm:prSet/>
      <dgm:spPr/>
      <dgm:t>
        <a:bodyPr/>
        <a:lstStyle/>
        <a:p>
          <a:endParaRPr lang="bg-BG"/>
        </a:p>
      </dgm:t>
    </dgm:pt>
    <dgm:pt modelId="{8FEF4E98-09BF-4382-9932-DBD85558A3D0}">
      <dgm:prSet phldrT="[Текст]"/>
      <dgm:spPr/>
      <dgm:t>
        <a:bodyPr/>
        <a:lstStyle/>
        <a:p>
          <a:r>
            <a:rPr lang="en-US" dirty="0"/>
            <a:t>Mission:  </a:t>
          </a:r>
        </a:p>
        <a:p>
          <a:r>
            <a:rPr lang="en-US" dirty="0"/>
            <a:t>We provide high-quality products and services in macrophotography, building long-lasting partnerships based on trust and value.  </a:t>
          </a:r>
          <a:endParaRPr lang="bg-BG" dirty="0"/>
        </a:p>
      </dgm:t>
    </dgm:pt>
    <dgm:pt modelId="{96987E5C-A128-4BF3-8B1A-6E9AE6A48B90}" type="parTrans" cxnId="{5D46751A-B778-4CAD-87EF-03F83740AA10}">
      <dgm:prSet/>
      <dgm:spPr/>
      <dgm:t>
        <a:bodyPr/>
        <a:lstStyle/>
        <a:p>
          <a:endParaRPr lang="bg-BG"/>
        </a:p>
      </dgm:t>
    </dgm:pt>
    <dgm:pt modelId="{1FC2B248-AABA-4245-838C-61904C04AD69}" type="sibTrans" cxnId="{5D46751A-B778-4CAD-87EF-03F83740AA10}">
      <dgm:prSet/>
      <dgm:spPr/>
      <dgm:t>
        <a:bodyPr/>
        <a:lstStyle/>
        <a:p>
          <a:endParaRPr lang="bg-BG"/>
        </a:p>
      </dgm:t>
    </dgm:pt>
    <dgm:pt modelId="{A89DEB25-02B1-476E-8E91-0A71D3AFE04D}" type="pres">
      <dgm:prSet presAssocID="{7436F207-E488-41F0-9F97-273CC730EC44}" presName="linearFlow" presStyleCnt="0">
        <dgm:presLayoutVars>
          <dgm:dir/>
          <dgm:resizeHandles val="exact"/>
        </dgm:presLayoutVars>
      </dgm:prSet>
      <dgm:spPr/>
    </dgm:pt>
    <dgm:pt modelId="{A967D8FD-5793-4692-A369-766F268A67E7}" type="pres">
      <dgm:prSet presAssocID="{2AE1EFAA-67CB-420F-8BCD-A3493F6F8DEF}" presName="composite" presStyleCnt="0"/>
      <dgm:spPr/>
    </dgm:pt>
    <dgm:pt modelId="{989499E4-8938-4BF1-89B9-FE861B959259}" type="pres">
      <dgm:prSet presAssocID="{2AE1EFAA-67CB-420F-8BCD-A3493F6F8DEF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EC87DF6D-B7D3-4954-AF11-7236927C35E3}" type="pres">
      <dgm:prSet presAssocID="{2AE1EFAA-67CB-420F-8BCD-A3493F6F8DEF}" presName="txShp" presStyleLbl="node1" presStyleIdx="0" presStyleCnt="2">
        <dgm:presLayoutVars>
          <dgm:bulletEnabled val="1"/>
        </dgm:presLayoutVars>
      </dgm:prSet>
      <dgm:spPr/>
    </dgm:pt>
    <dgm:pt modelId="{1191F7AA-0927-44FE-AA40-12F79E18E11B}" type="pres">
      <dgm:prSet presAssocID="{6D971316-41EA-438B-9033-679E1112C862}" presName="spacing" presStyleCnt="0"/>
      <dgm:spPr/>
    </dgm:pt>
    <dgm:pt modelId="{458EF33D-AAA8-4664-9A2F-9DF3903E1B9F}" type="pres">
      <dgm:prSet presAssocID="{8FEF4E98-09BF-4382-9932-DBD85558A3D0}" presName="composite" presStyleCnt="0"/>
      <dgm:spPr/>
    </dgm:pt>
    <dgm:pt modelId="{E0F08766-FED2-41CA-B5C0-1885B2F22C7B}" type="pres">
      <dgm:prSet presAssocID="{8FEF4E98-09BF-4382-9932-DBD85558A3D0}" presName="imgShp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33000" r="-33000"/>
          </a:stretch>
        </a:blipFill>
      </dgm:spPr>
    </dgm:pt>
    <dgm:pt modelId="{C48DBAB3-1984-4D95-BB62-AC3E1D50AF91}" type="pres">
      <dgm:prSet presAssocID="{8FEF4E98-09BF-4382-9932-DBD85558A3D0}" presName="txShp" presStyleLbl="node1" presStyleIdx="1" presStyleCnt="2">
        <dgm:presLayoutVars>
          <dgm:bulletEnabled val="1"/>
        </dgm:presLayoutVars>
      </dgm:prSet>
      <dgm:spPr/>
    </dgm:pt>
  </dgm:ptLst>
  <dgm:cxnLst>
    <dgm:cxn modelId="{A0B9980F-06A5-4C82-91C5-98937D7F6B2C}" type="presOf" srcId="{8FEF4E98-09BF-4382-9932-DBD85558A3D0}" destId="{C48DBAB3-1984-4D95-BB62-AC3E1D50AF91}" srcOrd="0" destOrd="0" presId="urn:microsoft.com/office/officeart/2005/8/layout/vList3"/>
    <dgm:cxn modelId="{5D46751A-B778-4CAD-87EF-03F83740AA10}" srcId="{7436F207-E488-41F0-9F97-273CC730EC44}" destId="{8FEF4E98-09BF-4382-9932-DBD85558A3D0}" srcOrd="1" destOrd="0" parTransId="{96987E5C-A128-4BF3-8B1A-6E9AE6A48B90}" sibTransId="{1FC2B248-AABA-4245-838C-61904C04AD69}"/>
    <dgm:cxn modelId="{95721C77-FB00-47AE-8542-3AAEEFB30661}" type="presOf" srcId="{2AE1EFAA-67CB-420F-8BCD-A3493F6F8DEF}" destId="{EC87DF6D-B7D3-4954-AF11-7236927C35E3}" srcOrd="0" destOrd="0" presId="urn:microsoft.com/office/officeart/2005/8/layout/vList3"/>
    <dgm:cxn modelId="{230DDC81-3CEF-42B0-8514-A9B3B70F6993}" srcId="{7436F207-E488-41F0-9F97-273CC730EC44}" destId="{2AE1EFAA-67CB-420F-8BCD-A3493F6F8DEF}" srcOrd="0" destOrd="0" parTransId="{C5D4B0D9-62F5-49EB-8914-27667038DEAD}" sibTransId="{6D971316-41EA-438B-9033-679E1112C862}"/>
    <dgm:cxn modelId="{2B769A82-518A-47CF-87D5-9CC4B071F9CD}" type="presOf" srcId="{7436F207-E488-41F0-9F97-273CC730EC44}" destId="{A89DEB25-02B1-476E-8E91-0A71D3AFE04D}" srcOrd="0" destOrd="0" presId="urn:microsoft.com/office/officeart/2005/8/layout/vList3"/>
    <dgm:cxn modelId="{F312B5ED-6836-49D8-9B0B-93BE99198D5A}" type="presParOf" srcId="{A89DEB25-02B1-476E-8E91-0A71D3AFE04D}" destId="{A967D8FD-5793-4692-A369-766F268A67E7}" srcOrd="0" destOrd="0" presId="urn:microsoft.com/office/officeart/2005/8/layout/vList3"/>
    <dgm:cxn modelId="{112BB956-3403-45DF-AAB6-87D1420A3C20}" type="presParOf" srcId="{A967D8FD-5793-4692-A369-766F268A67E7}" destId="{989499E4-8938-4BF1-89B9-FE861B959259}" srcOrd="0" destOrd="0" presId="urn:microsoft.com/office/officeart/2005/8/layout/vList3"/>
    <dgm:cxn modelId="{6627C503-01A0-48A6-8C0B-38E6F9C1CBE2}" type="presParOf" srcId="{A967D8FD-5793-4692-A369-766F268A67E7}" destId="{EC87DF6D-B7D3-4954-AF11-7236927C35E3}" srcOrd="1" destOrd="0" presId="urn:microsoft.com/office/officeart/2005/8/layout/vList3"/>
    <dgm:cxn modelId="{A0EB4FB3-4C43-4E77-BDF9-3ABB4A9BE273}" type="presParOf" srcId="{A89DEB25-02B1-476E-8E91-0A71D3AFE04D}" destId="{1191F7AA-0927-44FE-AA40-12F79E18E11B}" srcOrd="1" destOrd="0" presId="urn:microsoft.com/office/officeart/2005/8/layout/vList3"/>
    <dgm:cxn modelId="{992916D5-DC2B-4424-A5DB-83D1B5B0BE71}" type="presParOf" srcId="{A89DEB25-02B1-476E-8E91-0A71D3AFE04D}" destId="{458EF33D-AAA8-4664-9A2F-9DF3903E1B9F}" srcOrd="2" destOrd="0" presId="urn:microsoft.com/office/officeart/2005/8/layout/vList3"/>
    <dgm:cxn modelId="{AEED4710-1689-404F-A521-C0D6876E49F9}" type="presParOf" srcId="{458EF33D-AAA8-4664-9A2F-9DF3903E1B9F}" destId="{E0F08766-FED2-41CA-B5C0-1885B2F22C7B}" srcOrd="0" destOrd="0" presId="urn:microsoft.com/office/officeart/2005/8/layout/vList3"/>
    <dgm:cxn modelId="{07587CAA-3F64-4DA9-8359-6A46BA48625A}" type="presParOf" srcId="{458EF33D-AAA8-4664-9A2F-9DF3903E1B9F}" destId="{C48DBAB3-1984-4D95-BB62-AC3E1D50AF9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B1DCAA-C6E8-4600-A3E9-11DE8D14E61F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B7DF637C-7317-4979-9C76-830B137A5D0F}">
      <dgm:prSet phldrT="[Текст]"/>
      <dgm:spPr/>
      <dgm:t>
        <a:bodyPr/>
        <a:lstStyle/>
        <a:p>
          <a:r>
            <a:rPr lang="en-US" dirty="0"/>
            <a:t>• Minimizing waste and recycling</a:t>
          </a:r>
          <a:endParaRPr lang="bg-BG" dirty="0"/>
        </a:p>
      </dgm:t>
    </dgm:pt>
    <dgm:pt modelId="{661FB269-7CF0-4189-A0FF-4A053E69A8E9}" type="parTrans" cxnId="{662A732F-9C17-47D5-ADAC-95D65B50F970}">
      <dgm:prSet/>
      <dgm:spPr/>
      <dgm:t>
        <a:bodyPr/>
        <a:lstStyle/>
        <a:p>
          <a:endParaRPr lang="bg-BG"/>
        </a:p>
      </dgm:t>
    </dgm:pt>
    <dgm:pt modelId="{490414CB-DEA5-4A8A-A120-D85837D16DCB}" type="sibTrans" cxnId="{662A732F-9C17-47D5-ADAC-95D65B50F970}">
      <dgm:prSet/>
      <dgm:spPr>
        <a:blipFill rotWithShape="1">
          <a:blip xmlns:r="http://schemas.openxmlformats.org/officeDocument/2006/relationships" r:embed="rId1"/>
          <a:srcRect/>
          <a:stretch>
            <a:fillRect t="-8000" b="-8000"/>
          </a:stretch>
        </a:blipFill>
      </dgm:spPr>
      <dgm:t>
        <a:bodyPr/>
        <a:lstStyle/>
        <a:p>
          <a:endParaRPr lang="bg-BG"/>
        </a:p>
      </dgm:t>
    </dgm:pt>
    <dgm:pt modelId="{CA5B8EAF-CAD8-4506-8439-8D716C0DF76C}">
      <dgm:prSet phldrT="[Текст]"/>
      <dgm:spPr/>
      <dgm:t>
        <a:bodyPr/>
        <a:lstStyle/>
        <a:p>
          <a:r>
            <a:rPr lang="en-US" dirty="0"/>
            <a:t>• Planting trees for every 100 photo products sold</a:t>
          </a:r>
          <a:endParaRPr lang="bg-BG" dirty="0"/>
        </a:p>
      </dgm:t>
    </dgm:pt>
    <dgm:pt modelId="{06BA7843-E15B-48CC-9809-D51A0518E7EE}" type="parTrans" cxnId="{987EAE4F-8AC8-450E-A292-722D0FECF8D6}">
      <dgm:prSet/>
      <dgm:spPr/>
      <dgm:t>
        <a:bodyPr/>
        <a:lstStyle/>
        <a:p>
          <a:endParaRPr lang="bg-BG"/>
        </a:p>
      </dgm:t>
    </dgm:pt>
    <dgm:pt modelId="{B8F5BC36-47DD-4D13-8127-96021FA0C52E}" type="sibTrans" cxnId="{987EAE4F-8AC8-450E-A292-722D0FECF8D6}">
      <dgm:prSet/>
      <dgm:spPr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</dgm:spPr>
      <dgm:t>
        <a:bodyPr/>
        <a:lstStyle/>
        <a:p>
          <a:endParaRPr lang="bg-BG"/>
        </a:p>
      </dgm:t>
    </dgm:pt>
    <dgm:pt modelId="{865AA2FA-F34C-4625-9AA3-4838CBFFD282}">
      <dgm:prSet phldrT="[Текст]"/>
      <dgm:spPr/>
      <dgm:t>
        <a:bodyPr/>
        <a:lstStyle/>
        <a:p>
          <a:r>
            <a:rPr lang="en-US" dirty="0"/>
            <a:t>• Using eco-friendly materials for printing</a:t>
          </a:r>
          <a:endParaRPr lang="bg-BG" dirty="0"/>
        </a:p>
      </dgm:t>
    </dgm:pt>
    <dgm:pt modelId="{79359877-A6B2-4705-9EA1-3DFD6326BC7E}" type="parTrans" cxnId="{A36A5C8E-5188-4EB3-80A1-C7BCAB24C368}">
      <dgm:prSet/>
      <dgm:spPr/>
      <dgm:t>
        <a:bodyPr/>
        <a:lstStyle/>
        <a:p>
          <a:endParaRPr lang="bg-BG"/>
        </a:p>
      </dgm:t>
    </dgm:pt>
    <dgm:pt modelId="{98BD751F-197E-4FEE-A15D-8657C5A0E877}" type="sibTrans" cxnId="{A36A5C8E-5188-4EB3-80A1-C7BCAB24C368}">
      <dgm:prSet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bg-BG"/>
        </a:p>
      </dgm:t>
    </dgm:pt>
    <dgm:pt modelId="{2309F928-D77E-4B8A-B897-C202DE0278AC}" type="pres">
      <dgm:prSet presAssocID="{55B1DCAA-C6E8-4600-A3E9-11DE8D14E61F}" presName="Name0" presStyleCnt="0">
        <dgm:presLayoutVars>
          <dgm:chMax val="21"/>
          <dgm:chPref val="21"/>
        </dgm:presLayoutVars>
      </dgm:prSet>
      <dgm:spPr/>
    </dgm:pt>
    <dgm:pt modelId="{2BB3D577-8068-4265-AD0C-9838B8544520}" type="pres">
      <dgm:prSet presAssocID="{B7DF637C-7317-4979-9C76-830B137A5D0F}" presName="text1" presStyleCnt="0"/>
      <dgm:spPr/>
    </dgm:pt>
    <dgm:pt modelId="{155EFB7A-B3B2-4567-89DC-11C09E009CCF}" type="pres">
      <dgm:prSet presAssocID="{B7DF637C-7317-4979-9C76-830B137A5D0F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B44B8C2-E152-4E65-AAE3-D686E46A97A4}" type="pres">
      <dgm:prSet presAssocID="{B7DF637C-7317-4979-9C76-830B137A5D0F}" presName="textaccent1" presStyleCnt="0"/>
      <dgm:spPr/>
    </dgm:pt>
    <dgm:pt modelId="{7B7A2346-3B7D-4BDF-A088-0E8CBC745EC5}" type="pres">
      <dgm:prSet presAssocID="{B7DF637C-7317-4979-9C76-830B137A5D0F}" presName="accentRepeatNode" presStyleLbl="solidAlignAcc1" presStyleIdx="0" presStyleCnt="6" custFlipVert="1" custFlipHor="1" custScaleX="18862" custScaleY="21885"/>
      <dgm:spPr/>
    </dgm:pt>
    <dgm:pt modelId="{AD870991-4DE4-4F79-9070-67D8DE9A327A}" type="pres">
      <dgm:prSet presAssocID="{490414CB-DEA5-4A8A-A120-D85837D16DCB}" presName="image1" presStyleCnt="0"/>
      <dgm:spPr/>
    </dgm:pt>
    <dgm:pt modelId="{E921FB64-8CF4-463A-AEB7-6424A7445F67}" type="pres">
      <dgm:prSet presAssocID="{490414CB-DEA5-4A8A-A120-D85837D16DCB}" presName="imageRepeatNode" presStyleLbl="alignAcc1" presStyleIdx="0" presStyleCnt="3" custLinFactNeighborX="-870" custLinFactNeighborY="-640"/>
      <dgm:spPr/>
    </dgm:pt>
    <dgm:pt modelId="{266F2CF2-8997-40EA-B55B-5634D786F305}" type="pres">
      <dgm:prSet presAssocID="{490414CB-DEA5-4A8A-A120-D85837D16DCB}" presName="imageaccent1" presStyleCnt="0"/>
      <dgm:spPr/>
    </dgm:pt>
    <dgm:pt modelId="{322C0074-F1FD-4EF9-83BD-E8B06F6EE675}" type="pres">
      <dgm:prSet presAssocID="{490414CB-DEA5-4A8A-A120-D85837D16DCB}" presName="accentRepeatNode" presStyleLbl="solidAlignAcc1" presStyleIdx="1" presStyleCnt="6"/>
      <dgm:spPr/>
    </dgm:pt>
    <dgm:pt modelId="{5A17F847-B270-43E1-A957-5EC76DE6A2AB}" type="pres">
      <dgm:prSet presAssocID="{CA5B8EAF-CAD8-4506-8439-8D716C0DF76C}" presName="text2" presStyleCnt="0"/>
      <dgm:spPr/>
    </dgm:pt>
    <dgm:pt modelId="{AF6BF9B1-A05B-4C56-9633-ADF7FB2160F4}" type="pres">
      <dgm:prSet presAssocID="{CA5B8EAF-CAD8-4506-8439-8D716C0DF76C}" presName="textRepeatNode" presStyleLbl="alignNode1" presStyleIdx="1" presStyleCnt="3" custLinFactNeighborX="2093" custLinFactNeighborY="3439">
        <dgm:presLayoutVars>
          <dgm:chMax val="0"/>
          <dgm:chPref val="0"/>
          <dgm:bulletEnabled val="1"/>
        </dgm:presLayoutVars>
      </dgm:prSet>
      <dgm:spPr/>
    </dgm:pt>
    <dgm:pt modelId="{52A2AE05-4F8B-439F-A8C8-391B710B944C}" type="pres">
      <dgm:prSet presAssocID="{CA5B8EAF-CAD8-4506-8439-8D716C0DF76C}" presName="textaccent2" presStyleCnt="0"/>
      <dgm:spPr/>
    </dgm:pt>
    <dgm:pt modelId="{BFB0E5BC-48F5-40EE-A6C2-5F5B7B1E0CFD}" type="pres">
      <dgm:prSet presAssocID="{CA5B8EAF-CAD8-4506-8439-8D716C0DF76C}" presName="accentRepeatNode" presStyleLbl="solidAlignAcc1" presStyleIdx="2" presStyleCnt="6" custScaleX="18862" custScaleY="21885"/>
      <dgm:spPr/>
    </dgm:pt>
    <dgm:pt modelId="{AD861B2C-80F3-414D-9010-3A8B9E5EB040}" type="pres">
      <dgm:prSet presAssocID="{B8F5BC36-47DD-4D13-8127-96021FA0C52E}" presName="image2" presStyleCnt="0"/>
      <dgm:spPr/>
    </dgm:pt>
    <dgm:pt modelId="{9D60604F-8D28-4891-97B7-963C3B54316B}" type="pres">
      <dgm:prSet presAssocID="{B8F5BC36-47DD-4D13-8127-96021FA0C52E}" presName="imageRepeatNode" presStyleLbl="alignAcc1" presStyleIdx="1" presStyleCnt="3" custLinFactNeighborX="5243" custLinFactNeighborY="3441"/>
      <dgm:spPr/>
    </dgm:pt>
    <dgm:pt modelId="{11331741-36E8-423C-9FE3-9C53F5A41FAE}" type="pres">
      <dgm:prSet presAssocID="{B8F5BC36-47DD-4D13-8127-96021FA0C52E}" presName="imageaccent2" presStyleCnt="0"/>
      <dgm:spPr/>
    </dgm:pt>
    <dgm:pt modelId="{5CCA9D99-A718-42A5-9184-F2518AEBD460}" type="pres">
      <dgm:prSet presAssocID="{B8F5BC36-47DD-4D13-8127-96021FA0C52E}" presName="accentRepeatNode" presStyleLbl="solidAlignAcc1" presStyleIdx="3" presStyleCnt="6" custScaleX="18862" custScaleY="24346"/>
      <dgm:spPr/>
    </dgm:pt>
    <dgm:pt modelId="{E29CB8F3-DC64-42BF-9EAD-B0E44BC78D66}" type="pres">
      <dgm:prSet presAssocID="{865AA2FA-F34C-4625-9AA3-4838CBFFD282}" presName="text3" presStyleCnt="0"/>
      <dgm:spPr/>
    </dgm:pt>
    <dgm:pt modelId="{06F91982-F244-4F7C-B32E-C24893863739}" type="pres">
      <dgm:prSet presAssocID="{865AA2FA-F34C-4625-9AA3-4838CBFFD282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603EC22-0AA1-4A24-92C0-558A955F56E2}" type="pres">
      <dgm:prSet presAssocID="{865AA2FA-F34C-4625-9AA3-4838CBFFD282}" presName="textaccent3" presStyleCnt="0"/>
      <dgm:spPr/>
    </dgm:pt>
    <dgm:pt modelId="{5B593C77-69A7-4556-8523-BAACFB98554D}" type="pres">
      <dgm:prSet presAssocID="{865AA2FA-F34C-4625-9AA3-4838CBFFD282}" presName="accentRepeatNode" presStyleLbl="solidAlignAcc1" presStyleIdx="4" presStyleCnt="6" custFlipVert="0" custFlipHor="0" custScaleX="18862" custScaleY="21885"/>
      <dgm:spPr/>
    </dgm:pt>
    <dgm:pt modelId="{56D7F686-2B37-4D96-9B54-4DBC5A23E081}" type="pres">
      <dgm:prSet presAssocID="{98BD751F-197E-4FEE-A15D-8657C5A0E877}" presName="image3" presStyleCnt="0"/>
      <dgm:spPr/>
    </dgm:pt>
    <dgm:pt modelId="{8784BF2F-9EFB-4074-8091-C42FAB9337B5}" type="pres">
      <dgm:prSet presAssocID="{98BD751F-197E-4FEE-A15D-8657C5A0E877}" presName="imageRepeatNode" presStyleLbl="alignAcc1" presStyleIdx="2" presStyleCnt="3"/>
      <dgm:spPr/>
    </dgm:pt>
    <dgm:pt modelId="{F9774F8A-AFCC-4265-8D69-34E8FA5EEA29}" type="pres">
      <dgm:prSet presAssocID="{98BD751F-197E-4FEE-A15D-8657C5A0E877}" presName="imageaccent3" presStyleCnt="0"/>
      <dgm:spPr/>
    </dgm:pt>
    <dgm:pt modelId="{EC444CBB-766F-4652-B0D6-2C3E81BE2E88}" type="pres">
      <dgm:prSet presAssocID="{98BD751F-197E-4FEE-A15D-8657C5A0E877}" presName="accentRepeatNode" presStyleLbl="solidAlignAcc1" presStyleIdx="5" presStyleCnt="6" custFlipVert="1" custScaleX="18862" custScaleY="21885"/>
      <dgm:spPr/>
    </dgm:pt>
  </dgm:ptLst>
  <dgm:cxnLst>
    <dgm:cxn modelId="{C1985A01-AE10-4837-9392-6151CC716CDA}" type="presOf" srcId="{55B1DCAA-C6E8-4600-A3E9-11DE8D14E61F}" destId="{2309F928-D77E-4B8A-B897-C202DE0278AC}" srcOrd="0" destOrd="0" presId="urn:microsoft.com/office/officeart/2008/layout/HexagonCluster"/>
    <dgm:cxn modelId="{B7CC640B-9D4B-4965-9290-CDB201670395}" type="presOf" srcId="{B8F5BC36-47DD-4D13-8127-96021FA0C52E}" destId="{9D60604F-8D28-4891-97B7-963C3B54316B}" srcOrd="0" destOrd="0" presId="urn:microsoft.com/office/officeart/2008/layout/HexagonCluster"/>
    <dgm:cxn modelId="{662A732F-9C17-47D5-ADAC-95D65B50F970}" srcId="{55B1DCAA-C6E8-4600-A3E9-11DE8D14E61F}" destId="{B7DF637C-7317-4979-9C76-830B137A5D0F}" srcOrd="0" destOrd="0" parTransId="{661FB269-7CF0-4189-A0FF-4A053E69A8E9}" sibTransId="{490414CB-DEA5-4A8A-A120-D85837D16DCB}"/>
    <dgm:cxn modelId="{987EAE4F-8AC8-450E-A292-722D0FECF8D6}" srcId="{55B1DCAA-C6E8-4600-A3E9-11DE8D14E61F}" destId="{CA5B8EAF-CAD8-4506-8439-8D716C0DF76C}" srcOrd="1" destOrd="0" parTransId="{06BA7843-E15B-48CC-9809-D51A0518E7EE}" sibTransId="{B8F5BC36-47DD-4D13-8127-96021FA0C52E}"/>
    <dgm:cxn modelId="{B4F30F50-A27B-40F1-A0DA-8924F29EBBBD}" type="presOf" srcId="{865AA2FA-F34C-4625-9AA3-4838CBFFD282}" destId="{06F91982-F244-4F7C-B32E-C24893863739}" srcOrd="0" destOrd="0" presId="urn:microsoft.com/office/officeart/2008/layout/HexagonCluster"/>
    <dgm:cxn modelId="{5BA60259-F8A1-4DC7-A791-3DC9537A6B04}" type="presOf" srcId="{CA5B8EAF-CAD8-4506-8439-8D716C0DF76C}" destId="{AF6BF9B1-A05B-4C56-9633-ADF7FB2160F4}" srcOrd="0" destOrd="0" presId="urn:microsoft.com/office/officeart/2008/layout/HexagonCluster"/>
    <dgm:cxn modelId="{A36A5C8E-5188-4EB3-80A1-C7BCAB24C368}" srcId="{55B1DCAA-C6E8-4600-A3E9-11DE8D14E61F}" destId="{865AA2FA-F34C-4625-9AA3-4838CBFFD282}" srcOrd="2" destOrd="0" parTransId="{79359877-A6B2-4705-9EA1-3DFD6326BC7E}" sibTransId="{98BD751F-197E-4FEE-A15D-8657C5A0E877}"/>
    <dgm:cxn modelId="{A260D0C0-4330-4974-A530-FD3CB2EB2F19}" type="presOf" srcId="{490414CB-DEA5-4A8A-A120-D85837D16DCB}" destId="{E921FB64-8CF4-463A-AEB7-6424A7445F67}" srcOrd="0" destOrd="0" presId="urn:microsoft.com/office/officeart/2008/layout/HexagonCluster"/>
    <dgm:cxn modelId="{F89B35C8-EB22-4E7F-8C82-A2535B663AAF}" type="presOf" srcId="{98BD751F-197E-4FEE-A15D-8657C5A0E877}" destId="{8784BF2F-9EFB-4074-8091-C42FAB9337B5}" srcOrd="0" destOrd="0" presId="urn:microsoft.com/office/officeart/2008/layout/HexagonCluster"/>
    <dgm:cxn modelId="{2F28AFEB-6360-441C-A78F-65065F94E8F0}" type="presOf" srcId="{B7DF637C-7317-4979-9C76-830B137A5D0F}" destId="{155EFB7A-B3B2-4567-89DC-11C09E009CCF}" srcOrd="0" destOrd="0" presId="urn:microsoft.com/office/officeart/2008/layout/HexagonCluster"/>
    <dgm:cxn modelId="{921C4C76-FD29-4D2C-A676-A703620F7AD5}" type="presParOf" srcId="{2309F928-D77E-4B8A-B897-C202DE0278AC}" destId="{2BB3D577-8068-4265-AD0C-9838B8544520}" srcOrd="0" destOrd="0" presId="urn:microsoft.com/office/officeart/2008/layout/HexagonCluster"/>
    <dgm:cxn modelId="{3598A93E-D939-4706-A9FA-59A6414FFFD4}" type="presParOf" srcId="{2BB3D577-8068-4265-AD0C-9838B8544520}" destId="{155EFB7A-B3B2-4567-89DC-11C09E009CCF}" srcOrd="0" destOrd="0" presId="urn:microsoft.com/office/officeart/2008/layout/HexagonCluster"/>
    <dgm:cxn modelId="{A6DC7D60-2360-46D0-918C-00727454F62E}" type="presParOf" srcId="{2309F928-D77E-4B8A-B897-C202DE0278AC}" destId="{4B44B8C2-E152-4E65-AAE3-D686E46A97A4}" srcOrd="1" destOrd="0" presId="urn:microsoft.com/office/officeart/2008/layout/HexagonCluster"/>
    <dgm:cxn modelId="{E3080011-4041-42A5-B4E1-8E3C1A6B6B01}" type="presParOf" srcId="{4B44B8C2-E152-4E65-AAE3-D686E46A97A4}" destId="{7B7A2346-3B7D-4BDF-A088-0E8CBC745EC5}" srcOrd="0" destOrd="0" presId="urn:microsoft.com/office/officeart/2008/layout/HexagonCluster"/>
    <dgm:cxn modelId="{2993112D-6C14-41AB-94AD-CFD5D44B32CA}" type="presParOf" srcId="{2309F928-D77E-4B8A-B897-C202DE0278AC}" destId="{AD870991-4DE4-4F79-9070-67D8DE9A327A}" srcOrd="2" destOrd="0" presId="urn:microsoft.com/office/officeart/2008/layout/HexagonCluster"/>
    <dgm:cxn modelId="{70BBCED4-4DE8-4221-A8E2-3870A30593B2}" type="presParOf" srcId="{AD870991-4DE4-4F79-9070-67D8DE9A327A}" destId="{E921FB64-8CF4-463A-AEB7-6424A7445F67}" srcOrd="0" destOrd="0" presId="urn:microsoft.com/office/officeart/2008/layout/HexagonCluster"/>
    <dgm:cxn modelId="{A6DB3B1A-75C0-4CA0-8F4F-20285264A227}" type="presParOf" srcId="{2309F928-D77E-4B8A-B897-C202DE0278AC}" destId="{266F2CF2-8997-40EA-B55B-5634D786F305}" srcOrd="3" destOrd="0" presId="urn:microsoft.com/office/officeart/2008/layout/HexagonCluster"/>
    <dgm:cxn modelId="{F7CA1AFC-4502-459D-A52C-B477976E7D3F}" type="presParOf" srcId="{266F2CF2-8997-40EA-B55B-5634D786F305}" destId="{322C0074-F1FD-4EF9-83BD-E8B06F6EE675}" srcOrd="0" destOrd="0" presId="urn:microsoft.com/office/officeart/2008/layout/HexagonCluster"/>
    <dgm:cxn modelId="{17B06496-05EF-4A45-B9A5-D4179D686CC1}" type="presParOf" srcId="{2309F928-D77E-4B8A-B897-C202DE0278AC}" destId="{5A17F847-B270-43E1-A957-5EC76DE6A2AB}" srcOrd="4" destOrd="0" presId="urn:microsoft.com/office/officeart/2008/layout/HexagonCluster"/>
    <dgm:cxn modelId="{CDC4549B-024C-476E-83CF-2312D9EFADE5}" type="presParOf" srcId="{5A17F847-B270-43E1-A957-5EC76DE6A2AB}" destId="{AF6BF9B1-A05B-4C56-9633-ADF7FB2160F4}" srcOrd="0" destOrd="0" presId="urn:microsoft.com/office/officeart/2008/layout/HexagonCluster"/>
    <dgm:cxn modelId="{3564C718-C58D-4A5F-BD5E-AAD6DED395D3}" type="presParOf" srcId="{2309F928-D77E-4B8A-B897-C202DE0278AC}" destId="{52A2AE05-4F8B-439F-A8C8-391B710B944C}" srcOrd="5" destOrd="0" presId="urn:microsoft.com/office/officeart/2008/layout/HexagonCluster"/>
    <dgm:cxn modelId="{0BA178D2-1B2F-4DA9-8F0D-1A6467E0F181}" type="presParOf" srcId="{52A2AE05-4F8B-439F-A8C8-391B710B944C}" destId="{BFB0E5BC-48F5-40EE-A6C2-5F5B7B1E0CFD}" srcOrd="0" destOrd="0" presId="urn:microsoft.com/office/officeart/2008/layout/HexagonCluster"/>
    <dgm:cxn modelId="{5562B572-0AE1-4F0D-897E-DE213C5A0473}" type="presParOf" srcId="{2309F928-D77E-4B8A-B897-C202DE0278AC}" destId="{AD861B2C-80F3-414D-9010-3A8B9E5EB040}" srcOrd="6" destOrd="0" presId="urn:microsoft.com/office/officeart/2008/layout/HexagonCluster"/>
    <dgm:cxn modelId="{70254E02-5283-4461-A99B-2C535C034AB6}" type="presParOf" srcId="{AD861B2C-80F3-414D-9010-3A8B9E5EB040}" destId="{9D60604F-8D28-4891-97B7-963C3B54316B}" srcOrd="0" destOrd="0" presId="urn:microsoft.com/office/officeart/2008/layout/HexagonCluster"/>
    <dgm:cxn modelId="{6100CF4D-C11F-4C1C-B414-E096D583F7F1}" type="presParOf" srcId="{2309F928-D77E-4B8A-B897-C202DE0278AC}" destId="{11331741-36E8-423C-9FE3-9C53F5A41FAE}" srcOrd="7" destOrd="0" presId="urn:microsoft.com/office/officeart/2008/layout/HexagonCluster"/>
    <dgm:cxn modelId="{B07F0211-BA4A-4993-AE69-9062E886524E}" type="presParOf" srcId="{11331741-36E8-423C-9FE3-9C53F5A41FAE}" destId="{5CCA9D99-A718-42A5-9184-F2518AEBD460}" srcOrd="0" destOrd="0" presId="urn:microsoft.com/office/officeart/2008/layout/HexagonCluster"/>
    <dgm:cxn modelId="{95F5339D-9DA0-4F07-9A5F-CA3A29197158}" type="presParOf" srcId="{2309F928-D77E-4B8A-B897-C202DE0278AC}" destId="{E29CB8F3-DC64-42BF-9EAD-B0E44BC78D66}" srcOrd="8" destOrd="0" presId="urn:microsoft.com/office/officeart/2008/layout/HexagonCluster"/>
    <dgm:cxn modelId="{6F7F946F-23F6-4FFB-9F3A-B8DC0B2E7B1B}" type="presParOf" srcId="{E29CB8F3-DC64-42BF-9EAD-B0E44BC78D66}" destId="{06F91982-F244-4F7C-B32E-C24893863739}" srcOrd="0" destOrd="0" presId="urn:microsoft.com/office/officeart/2008/layout/HexagonCluster"/>
    <dgm:cxn modelId="{A8B9CDC5-2F56-481A-8235-00F90C6AF493}" type="presParOf" srcId="{2309F928-D77E-4B8A-B897-C202DE0278AC}" destId="{C603EC22-0AA1-4A24-92C0-558A955F56E2}" srcOrd="9" destOrd="0" presId="urn:microsoft.com/office/officeart/2008/layout/HexagonCluster"/>
    <dgm:cxn modelId="{24FBE5C8-37A8-4DF4-8606-132A9426C8D8}" type="presParOf" srcId="{C603EC22-0AA1-4A24-92C0-558A955F56E2}" destId="{5B593C77-69A7-4556-8523-BAACFB98554D}" srcOrd="0" destOrd="0" presId="urn:microsoft.com/office/officeart/2008/layout/HexagonCluster"/>
    <dgm:cxn modelId="{96FEA7A5-52F3-4492-B58E-1650EC15C4C8}" type="presParOf" srcId="{2309F928-D77E-4B8A-B897-C202DE0278AC}" destId="{56D7F686-2B37-4D96-9B54-4DBC5A23E081}" srcOrd="10" destOrd="0" presId="urn:microsoft.com/office/officeart/2008/layout/HexagonCluster"/>
    <dgm:cxn modelId="{1609AB44-AA0E-4EFE-B3BF-66AB8593D48D}" type="presParOf" srcId="{56D7F686-2B37-4D96-9B54-4DBC5A23E081}" destId="{8784BF2F-9EFB-4074-8091-C42FAB9337B5}" srcOrd="0" destOrd="0" presId="urn:microsoft.com/office/officeart/2008/layout/HexagonCluster"/>
    <dgm:cxn modelId="{6DD6D59F-6D17-4442-8378-66D801588885}" type="presParOf" srcId="{2309F928-D77E-4B8A-B897-C202DE0278AC}" destId="{F9774F8A-AFCC-4265-8D69-34E8FA5EEA29}" srcOrd="11" destOrd="0" presId="urn:microsoft.com/office/officeart/2008/layout/HexagonCluster"/>
    <dgm:cxn modelId="{C549EFD1-0DE3-4783-AD48-66A3284F342D}" type="presParOf" srcId="{F9774F8A-AFCC-4265-8D69-34E8FA5EEA29}" destId="{EC444CBB-766F-4652-B0D6-2C3E81BE2E8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7DF6D-B7D3-4954-AF11-7236927C35E3}">
      <dsp:nvSpPr>
        <dsp:cNvPr id="0" name=""/>
        <dsp:cNvSpPr/>
      </dsp:nvSpPr>
      <dsp:spPr>
        <a:xfrm rot="10800000">
          <a:off x="1974353" y="446"/>
          <a:ext cx="5405120" cy="24516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1112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Vision: 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 strive for Iris Photo Art to become a leading brand in macrophotography, recognized for creativity, reliability, and innovation.</a:t>
          </a:r>
          <a:endParaRPr lang="bg-BG" sz="2200" kern="1200" dirty="0"/>
        </a:p>
      </dsp:txBody>
      <dsp:txXfrm rot="10800000">
        <a:off x="2587267" y="446"/>
        <a:ext cx="4792206" cy="2451655"/>
      </dsp:txXfrm>
    </dsp:sp>
    <dsp:sp modelId="{989499E4-8938-4BF1-89B9-FE861B959259}">
      <dsp:nvSpPr>
        <dsp:cNvPr id="0" name=""/>
        <dsp:cNvSpPr/>
      </dsp:nvSpPr>
      <dsp:spPr>
        <a:xfrm>
          <a:off x="748526" y="446"/>
          <a:ext cx="2451655" cy="245165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DBAB3-1984-4D95-BB62-AC3E1D50AF91}">
      <dsp:nvSpPr>
        <dsp:cNvPr id="0" name=""/>
        <dsp:cNvSpPr/>
      </dsp:nvSpPr>
      <dsp:spPr>
        <a:xfrm rot="10800000">
          <a:off x="1974353" y="3183939"/>
          <a:ext cx="5405120" cy="24516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1112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Mission: 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 provide high-quality products and services in macrophotography, building long-lasting partnerships based on trust and value.  </a:t>
          </a:r>
          <a:endParaRPr lang="bg-BG" sz="2200" kern="1200" dirty="0"/>
        </a:p>
      </dsp:txBody>
      <dsp:txXfrm rot="10800000">
        <a:off x="2587267" y="3183939"/>
        <a:ext cx="4792206" cy="2451655"/>
      </dsp:txXfrm>
    </dsp:sp>
    <dsp:sp modelId="{E0F08766-FED2-41CA-B5C0-1885B2F22C7B}">
      <dsp:nvSpPr>
        <dsp:cNvPr id="0" name=""/>
        <dsp:cNvSpPr/>
      </dsp:nvSpPr>
      <dsp:spPr>
        <a:xfrm>
          <a:off x="748526" y="3183939"/>
          <a:ext cx="2451655" cy="245165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EFB7A-B3B2-4567-89DC-11C09E009CCF}">
      <dsp:nvSpPr>
        <dsp:cNvPr id="0" name=""/>
        <dsp:cNvSpPr/>
      </dsp:nvSpPr>
      <dsp:spPr>
        <a:xfrm>
          <a:off x="1789322" y="2930853"/>
          <a:ext cx="2070254" cy="17849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• Minimizing waste and recycling</a:t>
          </a:r>
          <a:endParaRPr lang="bg-BG" sz="1800" kern="1200" dirty="0"/>
        </a:p>
      </dsp:txBody>
      <dsp:txXfrm>
        <a:off x="2110587" y="3207839"/>
        <a:ext cx="1427725" cy="1230948"/>
      </dsp:txXfrm>
    </dsp:sp>
    <dsp:sp modelId="{7B7A2346-3B7D-4BDF-A088-0E8CBC745EC5}">
      <dsp:nvSpPr>
        <dsp:cNvPr id="0" name=""/>
        <dsp:cNvSpPr/>
      </dsp:nvSpPr>
      <dsp:spPr>
        <a:xfrm flipH="1" flipV="1">
          <a:off x="1941439" y="3800453"/>
          <a:ext cx="45719" cy="45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1FB64-8CF4-463A-AEB7-6424A7445F67}">
      <dsp:nvSpPr>
        <dsp:cNvPr id="0" name=""/>
        <dsp:cNvSpPr/>
      </dsp:nvSpPr>
      <dsp:spPr>
        <a:xfrm>
          <a:off x="1648" y="1960713"/>
          <a:ext cx="2070254" cy="178492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C0074-F1FD-4EF9-83BD-E8B06F6EE675}">
      <dsp:nvSpPr>
        <dsp:cNvPr id="0" name=""/>
        <dsp:cNvSpPr/>
      </dsp:nvSpPr>
      <dsp:spPr>
        <a:xfrm>
          <a:off x="1429053" y="3521268"/>
          <a:ext cx="242389" cy="2089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BF9B1-A05B-4C56-9633-ADF7FB2160F4}">
      <dsp:nvSpPr>
        <dsp:cNvPr id="0" name=""/>
        <dsp:cNvSpPr/>
      </dsp:nvSpPr>
      <dsp:spPr>
        <a:xfrm>
          <a:off x="3596420" y="2012299"/>
          <a:ext cx="2070254" cy="17849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• Planting trees for every 100 photo products sold</a:t>
          </a:r>
          <a:endParaRPr lang="bg-BG" sz="1800" kern="1200" dirty="0"/>
        </a:p>
      </dsp:txBody>
      <dsp:txXfrm>
        <a:off x="3917685" y="2289285"/>
        <a:ext cx="1427725" cy="1230948"/>
      </dsp:txXfrm>
    </dsp:sp>
    <dsp:sp modelId="{BFB0E5BC-48F5-40EE-A6C2-5F5B7B1E0CFD}">
      <dsp:nvSpPr>
        <dsp:cNvPr id="0" name=""/>
        <dsp:cNvSpPr/>
      </dsp:nvSpPr>
      <dsp:spPr>
        <a:xfrm>
          <a:off x="5066713" y="3579755"/>
          <a:ext cx="45719" cy="45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0604F-8D28-4891-97B7-963C3B54316B}">
      <dsp:nvSpPr>
        <dsp:cNvPr id="0" name=""/>
        <dsp:cNvSpPr/>
      </dsp:nvSpPr>
      <dsp:spPr>
        <a:xfrm>
          <a:off x="5336518" y="2930853"/>
          <a:ext cx="2070254" cy="178492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A9D99-A718-42A5-9184-F2518AEBD460}">
      <dsp:nvSpPr>
        <dsp:cNvPr id="0" name=""/>
        <dsp:cNvSpPr/>
      </dsp:nvSpPr>
      <dsp:spPr>
        <a:xfrm>
          <a:off x="5468976" y="3797883"/>
          <a:ext cx="45719" cy="508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91982-F244-4F7C-B32E-C24893863739}">
      <dsp:nvSpPr>
        <dsp:cNvPr id="0" name=""/>
        <dsp:cNvSpPr/>
      </dsp:nvSpPr>
      <dsp:spPr>
        <a:xfrm>
          <a:off x="1789322" y="975222"/>
          <a:ext cx="2070254" cy="17849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• Using eco-friendly materials for printing</a:t>
          </a:r>
          <a:endParaRPr lang="bg-BG" sz="1800" kern="1200" dirty="0"/>
        </a:p>
      </dsp:txBody>
      <dsp:txXfrm>
        <a:off x="2110587" y="1252208"/>
        <a:ext cx="1427725" cy="1230948"/>
      </dsp:txXfrm>
    </dsp:sp>
    <dsp:sp modelId="{5B593C77-69A7-4556-8523-BAACFB98554D}">
      <dsp:nvSpPr>
        <dsp:cNvPr id="0" name=""/>
        <dsp:cNvSpPr/>
      </dsp:nvSpPr>
      <dsp:spPr>
        <a:xfrm>
          <a:off x="3291156" y="1095485"/>
          <a:ext cx="45719" cy="45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4BF2F-9EFB-4074-8091-C42FAB9337B5}">
      <dsp:nvSpPr>
        <dsp:cNvPr id="0" name=""/>
        <dsp:cNvSpPr/>
      </dsp:nvSpPr>
      <dsp:spPr>
        <a:xfrm>
          <a:off x="3553090" y="0"/>
          <a:ext cx="2070254" cy="178492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44CBB-766F-4652-B0D6-2C3E81BE2E88}">
      <dsp:nvSpPr>
        <dsp:cNvPr id="0" name=""/>
        <dsp:cNvSpPr/>
      </dsp:nvSpPr>
      <dsp:spPr>
        <a:xfrm flipV="1">
          <a:off x="3712575" y="865356"/>
          <a:ext cx="45719" cy="45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>
            <a:extLst>
              <a:ext uri="{FF2B5EF4-FFF2-40B4-BE49-F238E27FC236}">
                <a16:creationId xmlns:a16="http://schemas.microsoft.com/office/drawing/2014/main" id="{52780DC7-29C5-4D1C-A591-A8445B983E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F903BD5B-3BDE-4480-9097-863B586A80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0DFF9-D8E9-4F2A-B9F1-4985679C096A}" type="datetime1">
              <a:rPr lang="bg-BG" smtClean="0"/>
              <a:t>28.03.2025 г.</a:t>
            </a:fld>
            <a:endParaRPr lang="bg-BG" dirty="0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DC3C9D59-3132-44B3-AEDE-2AAD170873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9D924885-1CDA-4412-BB8B-3AE64466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39A43-6DC3-422E-8DB4-5B3E8B69AF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5055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noProof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044A5-1691-448D-81DE-0AE834861BA4}" type="datetime1">
              <a:rPr lang="bg-BG" noProof="0" smtClean="0"/>
              <a:pPr/>
              <a:t>28.03.2025 г.</a:t>
            </a:fld>
            <a:endParaRPr lang="bg-BG" noProof="0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noProof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/>
            <a:r>
              <a:rPr lang="bg-BG" noProof="0"/>
              <a:t>Второ ниво</a:t>
            </a:r>
          </a:p>
          <a:p>
            <a:pPr lvl="2"/>
            <a:r>
              <a:rPr lang="bg-BG" noProof="0"/>
              <a:t>Трето ниво</a:t>
            </a:r>
          </a:p>
          <a:p>
            <a:pPr lvl="3"/>
            <a:r>
              <a:rPr lang="bg-BG" noProof="0"/>
              <a:t>Четвърто ниво</a:t>
            </a:r>
          </a:p>
          <a:p>
            <a:pPr lvl="4"/>
            <a:r>
              <a:rPr lang="bg-BG" noProof="0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noProof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9F4F1-ECE5-4BF0-9CDB-7D4DF9BAE5C6}" type="slidenum">
              <a:rPr lang="bg-BG" noProof="0" smtClean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161411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78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35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3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1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8.png"/><Relationship Id="rId5" Type="http://schemas.openxmlformats.org/officeDocument/2006/relationships/image" Target="../media/image28.svg"/><Relationship Id="rId10" Type="http://schemas.openxmlformats.org/officeDocument/2006/relationships/image" Target="../media/image7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6D1F4DC3-EDAB-401A-BD21-33D25AB5F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out iris PORTRAITS">
            <a:extLst>
              <a:ext uri="{FF2B5EF4-FFF2-40B4-BE49-F238E27FC236}">
                <a16:creationId xmlns:a16="http://schemas.microsoft.com/office/drawing/2014/main" id="{1756FA36-8E73-449A-5570-E8D1ED948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11"/>
          <a:stretch/>
        </p:blipFill>
        <p:spPr>
          <a:xfrm>
            <a:off x="20049" y="11"/>
            <a:ext cx="12192002" cy="6857989"/>
          </a:xfrm>
          <a:prstGeom prst="rect">
            <a:avLst/>
          </a:prstGeom>
        </p:spPr>
      </p:pic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9C7EB16-0EC8-4488-ACB2-C24CF90E5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885325" cy="6858000"/>
          </a:xfrm>
          <a:custGeom>
            <a:avLst/>
            <a:gdLst>
              <a:gd name="connsiteX0" fmla="*/ 0 w 6885325"/>
              <a:gd name="connsiteY0" fmla="*/ 0 h 6858000"/>
              <a:gd name="connsiteX1" fmla="*/ 6885325 w 6885325"/>
              <a:gd name="connsiteY1" fmla="*/ 0 h 6858000"/>
              <a:gd name="connsiteX2" fmla="*/ 6885323 w 6885325"/>
              <a:gd name="connsiteY2" fmla="*/ 2 h 6858000"/>
              <a:gd name="connsiteX3" fmla="*/ 6885322 w 6885325"/>
              <a:gd name="connsiteY3" fmla="*/ 4 h 6858000"/>
              <a:gd name="connsiteX4" fmla="*/ 874733 w 6885325"/>
              <a:gd name="connsiteY4" fmla="*/ 6858000 h 6858000"/>
              <a:gd name="connsiteX5" fmla="*/ 0 w 688532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5325" h="6858000">
                <a:moveTo>
                  <a:pt x="0" y="0"/>
                </a:moveTo>
                <a:lnTo>
                  <a:pt x="6885325" y="0"/>
                </a:lnTo>
                <a:lnTo>
                  <a:pt x="6885323" y="2"/>
                </a:lnTo>
                <a:cubicBezTo>
                  <a:pt x="6885323" y="3"/>
                  <a:pt x="6885322" y="3"/>
                  <a:pt x="6885322" y="4"/>
                </a:cubicBezTo>
                <a:lnTo>
                  <a:pt x="8747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BABFF-5BCC-EFC3-5064-604C5ACFB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700" y="2668378"/>
            <a:ext cx="4155140" cy="2247899"/>
          </a:xfrm>
        </p:spPr>
        <p:txBody>
          <a:bodyPr anchor="t">
            <a:normAutofit/>
          </a:bodyPr>
          <a:lstStyle/>
          <a:p>
            <a:br>
              <a:rPr lang="en-US" sz="4000" dirty="0"/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3C4CE1C-C768-4656-8941-CE322DBE7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3854" y="1544347"/>
            <a:ext cx="4676439" cy="5313651"/>
          </a:xfrm>
          <a:custGeom>
            <a:avLst/>
            <a:gdLst>
              <a:gd name="connsiteX0" fmla="*/ 6846874 w 6846874"/>
              <a:gd name="connsiteY0" fmla="*/ 3021586 h 3021586"/>
              <a:gd name="connsiteX1" fmla="*/ 0 w 6846874"/>
              <a:gd name="connsiteY1" fmla="*/ 3021585 h 3021586"/>
              <a:gd name="connsiteX2" fmla="*/ 3399286 w 6846874"/>
              <a:gd name="connsiteY2" fmla="*/ 0 h 3021586"/>
              <a:gd name="connsiteX0" fmla="*/ 6846874 w 6846874"/>
              <a:gd name="connsiteY0" fmla="*/ 3016405 h 3016405"/>
              <a:gd name="connsiteX1" fmla="*/ 0 w 6846874"/>
              <a:gd name="connsiteY1" fmla="*/ 3016404 h 3016405"/>
              <a:gd name="connsiteX2" fmla="*/ 3425190 w 6846874"/>
              <a:gd name="connsiteY2" fmla="*/ 0 h 3016405"/>
              <a:gd name="connsiteX3" fmla="*/ 6846874 w 6846874"/>
              <a:gd name="connsiteY3" fmla="*/ 3016405 h 3016405"/>
              <a:gd name="connsiteX0" fmla="*/ 6846874 w 6846874"/>
              <a:gd name="connsiteY0" fmla="*/ 3055286 h 3055286"/>
              <a:gd name="connsiteX1" fmla="*/ 0 w 6846874"/>
              <a:gd name="connsiteY1" fmla="*/ 3055285 h 3055286"/>
              <a:gd name="connsiteX2" fmla="*/ 3425190 w 6846874"/>
              <a:gd name="connsiteY2" fmla="*/ 0 h 3055286"/>
              <a:gd name="connsiteX3" fmla="*/ 6846874 w 6846874"/>
              <a:gd name="connsiteY3" fmla="*/ 3055286 h 3055286"/>
              <a:gd name="connsiteX0" fmla="*/ 6846874 w 6846874"/>
              <a:gd name="connsiteY0" fmla="*/ 5422604 h 5422604"/>
              <a:gd name="connsiteX1" fmla="*/ 0 w 6846874"/>
              <a:gd name="connsiteY1" fmla="*/ 5422603 h 5422604"/>
              <a:gd name="connsiteX2" fmla="*/ 6839561 w 6846874"/>
              <a:gd name="connsiteY2" fmla="*/ 0 h 5422604"/>
              <a:gd name="connsiteX3" fmla="*/ 6846874 w 6846874"/>
              <a:gd name="connsiteY3" fmla="*/ 5422604 h 54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6874" h="5422604">
                <a:moveTo>
                  <a:pt x="6846874" y="5422604"/>
                </a:moveTo>
                <a:lnTo>
                  <a:pt x="0" y="5422603"/>
                </a:lnTo>
                <a:lnTo>
                  <a:pt x="6839561" y="0"/>
                </a:lnTo>
                <a:cubicBezTo>
                  <a:pt x="6841999" y="1807535"/>
                  <a:pt x="6844436" y="3615069"/>
                  <a:pt x="6846874" y="5422604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B3434B-C135-FBE6-1C48-C0F311A09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3294" y="5157891"/>
            <a:ext cx="2798757" cy="1621789"/>
          </a:xfrm>
        </p:spPr>
        <p:txBody>
          <a:bodyPr anchor="b">
            <a:normAutofit/>
          </a:bodyPr>
          <a:lstStyle/>
          <a:p>
            <a:endParaRPr lang="bg-BG" sz="2000" i="1" dirty="0">
              <a:solidFill>
                <a:srgbClr val="FFFFFF"/>
              </a:solidFill>
            </a:endParaRPr>
          </a:p>
          <a:p>
            <a:pPr algn="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Картина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F65BE1C-2A53-BF23-C799-D25DC5796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758" y="280969"/>
            <a:ext cx="1376882" cy="715955"/>
          </a:xfrm>
          <a:prstGeom prst="rect">
            <a:avLst/>
          </a:prstGeom>
        </p:spPr>
      </p:pic>
      <p:pic>
        <p:nvPicPr>
          <p:cNvPr id="8" name="Картина 11" descr="A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86334A6C-3EF7-76A7-0672-F1B3BF7B5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5761" y="234162"/>
            <a:ext cx="810435" cy="7627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4236F0-E2E9-01FE-3E4F-88A03F41624B}"/>
              </a:ext>
            </a:extLst>
          </p:cNvPr>
          <p:cNvSpPr txBox="1"/>
          <p:nvPr/>
        </p:nvSpPr>
        <p:spPr>
          <a:xfrm>
            <a:off x="418642" y="831774"/>
            <a:ext cx="423047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cap="all" spc="300" dirty="0"/>
              <a:t>Corporate Social Responsibility of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2C9E63-D1DA-28E7-FEB5-ADACF2B17C62}"/>
              </a:ext>
            </a:extLst>
          </p:cNvPr>
          <p:cNvSpPr txBox="1"/>
          <p:nvPr/>
        </p:nvSpPr>
        <p:spPr>
          <a:xfrm>
            <a:off x="179943" y="2768906"/>
            <a:ext cx="446917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cap="all" spc="300" dirty="0"/>
              <a:t>"Iris Photo Art"</a:t>
            </a:r>
            <a:endParaRPr lang="en-US" dirty="0"/>
          </a:p>
        </p:txBody>
      </p:sp>
      <p:pic>
        <p:nvPicPr>
          <p:cNvPr id="19" name="Graphic 18" descr="Boy wearing backpack">
            <a:extLst>
              <a:ext uri="{FF2B5EF4-FFF2-40B4-BE49-F238E27FC236}">
                <a16:creationId xmlns:a16="http://schemas.microsoft.com/office/drawing/2014/main" id="{FEDBB372-F6DE-D5BD-5A2C-593F425AC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515600" y="3108960"/>
            <a:ext cx="1435974" cy="3566160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8201785" y="6374186"/>
            <a:ext cx="1762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ТФ ФЕСТ 2025</a:t>
            </a:r>
          </a:p>
        </p:txBody>
      </p:sp>
    </p:spTree>
    <p:extLst>
      <p:ext uri="{BB962C8B-B14F-4D97-AF65-F5344CB8AC3E}">
        <p14:creationId xmlns:p14="http://schemas.microsoft.com/office/powerpoint/2010/main" val="120441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5B79A0-69AD-4CBD-897F-32C7A2BA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4" descr="Картина, която съдържа дрехи, човек, стена, на закрито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A1F1C4BE-9AA3-FBE3-4264-E6F16CA615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C2F33EB-E7CB-4EE9-BBBF-D632F5C0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D12016-6EE5-4F4A-BC99-A56493E60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7507"/>
            <a:ext cx="12191999" cy="5070562"/>
          </a:xfrm>
          <a:prstGeom prst="rect">
            <a:avLst/>
          </a:prstGeom>
          <a:gradFill flip="none" rotWithShape="1">
            <a:gsLst>
              <a:gs pos="50000">
                <a:srgbClr val="000000">
                  <a:alpha val="37000"/>
                </a:srgbClr>
              </a:gs>
              <a:gs pos="80000">
                <a:srgbClr val="000000">
                  <a:alpha val="22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15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EAEACA2-478C-3F87-69A9-1DC163C65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927" y="1604339"/>
            <a:ext cx="7236143" cy="2610914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THANK YOU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FOR THE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ATTENTION!</a:t>
            </a:r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C8FC7C92-0325-0137-F894-9E05EBFA2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054" y="4901055"/>
            <a:ext cx="5899356" cy="1271142"/>
          </a:xfrm>
        </p:spPr>
        <p:txBody>
          <a:bodyPr>
            <a:normAutofit/>
          </a:bodyPr>
          <a:lstStyle/>
          <a:p>
            <a:pPr algn="ctr"/>
            <a:endParaRPr lang="bg-BG">
              <a:solidFill>
                <a:srgbClr val="FFFFFF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270B3E-3C96-4381-9F21-EC83F1E1A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1DF4C0-7A22-4E59-9E9C-BD2E24536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6708" y="4316888"/>
            <a:ext cx="1958585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53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1C2F78B-DEE8-4195-A196-DFC51BDAD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1D79D08-4BE8-4799-BE09-5078DFEE2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5D65A1-16CB-407F-993F-2A6D59BC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294778-47A8-4EEF-9689-F6964D44D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D2A511A-065F-489D-9CF0-FEF36143A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531806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F626582-88CC-4CA0-8BC6-94550FF9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17267" cy="6858000"/>
          </a:xfrm>
          <a:custGeom>
            <a:avLst/>
            <a:gdLst>
              <a:gd name="connsiteX0" fmla="*/ 0 w 11317267"/>
              <a:gd name="connsiteY0" fmla="*/ 0 h 6858000"/>
              <a:gd name="connsiteX1" fmla="*/ 11317267 w 11317267"/>
              <a:gd name="connsiteY1" fmla="*/ 0 h 6858000"/>
              <a:gd name="connsiteX2" fmla="*/ 5306679 w 11317267"/>
              <a:gd name="connsiteY2" fmla="*/ 6857996 h 6858000"/>
              <a:gd name="connsiteX3" fmla="*/ 5306677 w 11317267"/>
              <a:gd name="connsiteY3" fmla="*/ 6857998 h 6858000"/>
              <a:gd name="connsiteX4" fmla="*/ 5306675 w 11317267"/>
              <a:gd name="connsiteY4" fmla="*/ 6858000 h 6858000"/>
              <a:gd name="connsiteX5" fmla="*/ 0 w 1131726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7267" h="6858000">
                <a:moveTo>
                  <a:pt x="0" y="0"/>
                </a:moveTo>
                <a:lnTo>
                  <a:pt x="11317267" y="0"/>
                </a:lnTo>
                <a:lnTo>
                  <a:pt x="5306679" y="6857996"/>
                </a:lnTo>
                <a:cubicBezTo>
                  <a:pt x="5306679" y="6857997"/>
                  <a:pt x="5306677" y="6857997"/>
                  <a:pt x="5306677" y="6857998"/>
                </a:cubicBezTo>
                <a:lnTo>
                  <a:pt x="530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283EE15-FA4E-F164-4BD9-BA1EC4777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72937"/>
            <a:ext cx="7492285" cy="13608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What is Corporate Social Responsibility (CSR)?</a:t>
            </a: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61C5E9C9-227C-CDFD-B7A2-EEE0C8090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2332028"/>
            <a:ext cx="5115812" cy="365303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Definition: CSR is the commitment of companies to operate ethically and sustainably, contributing to the development of society and the environment. 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   Why is CSR important? 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   Improves the company's image 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   Increases customer trust 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   Supports social and environmental development</a:t>
            </a:r>
          </a:p>
        </p:txBody>
      </p:sp>
      <p:pic>
        <p:nvPicPr>
          <p:cNvPr id="4" name="Картина 3" descr="Corporate Social Responsibility and Environmental, Social, and Governance -  A Simple Guide | TheGivingMachine">
            <a:extLst>
              <a:ext uri="{FF2B5EF4-FFF2-40B4-BE49-F238E27FC236}">
                <a16:creationId xmlns:a16="http://schemas.microsoft.com/office/drawing/2014/main" id="{B6DE45E4-3022-79F8-BCA4-0909A2582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394" y="2088335"/>
            <a:ext cx="5286781" cy="39650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DB04E802-0B90-241F-3393-C3C0A2C6F805}"/>
              </a:ext>
            </a:extLst>
          </p:cNvPr>
          <p:cNvSpPr/>
          <p:nvPr/>
        </p:nvSpPr>
        <p:spPr>
          <a:xfrm>
            <a:off x="9423784" y="74259"/>
            <a:ext cx="919411" cy="1079812"/>
          </a:xfrm>
          <a:custGeom>
            <a:avLst/>
            <a:gdLst/>
            <a:ahLst/>
            <a:cxnLst/>
            <a:rect l="l" t="t" r="r" b="b"/>
            <a:pathLst>
              <a:path w="1263688" h="1320610">
                <a:moveTo>
                  <a:pt x="0" y="0"/>
                </a:moveTo>
                <a:lnTo>
                  <a:pt x="1263689" y="0"/>
                </a:lnTo>
                <a:lnTo>
                  <a:pt x="1263689" y="1320610"/>
                </a:lnTo>
                <a:lnTo>
                  <a:pt x="0" y="13206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537" t="-190830" r="-312658" b="-223163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4AD6EC0-20FA-13AC-BB97-E9AF6CE43754}"/>
              </a:ext>
            </a:extLst>
          </p:cNvPr>
          <p:cNvSpPr/>
          <p:nvPr/>
        </p:nvSpPr>
        <p:spPr>
          <a:xfrm>
            <a:off x="10455638" y="179019"/>
            <a:ext cx="1623919" cy="870292"/>
          </a:xfrm>
          <a:custGeom>
            <a:avLst/>
            <a:gdLst/>
            <a:ahLst/>
            <a:cxnLst/>
            <a:rect l="l" t="t" r="r" b="b"/>
            <a:pathLst>
              <a:path w="2061116" h="1126424">
                <a:moveTo>
                  <a:pt x="0" y="0"/>
                </a:moveTo>
                <a:lnTo>
                  <a:pt x="2061116" y="0"/>
                </a:lnTo>
                <a:lnTo>
                  <a:pt x="2061116" y="1126424"/>
                </a:lnTo>
                <a:lnTo>
                  <a:pt x="0" y="11264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722" t="-41924" r="-17708" b="-42561"/>
            </a:stretch>
          </a:blipFill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4232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2D237-EE8B-3496-C3BC-FA03D0B05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04A28F2-1F94-FD55-7A2F-80467FB4C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19" y="2566300"/>
            <a:ext cx="4953000" cy="2247899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dirty="0"/>
              <a:t>Mission and Vision of "Iris Photo Art"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    </a:t>
            </a:r>
          </a:p>
        </p:txBody>
      </p:sp>
      <p:pic>
        <p:nvPicPr>
          <p:cNvPr id="1026" name="Picture 2" descr="This may contain: two people are holding puzzle pieces with the word vision and vision written on one piece">
            <a:extLst>
              <a:ext uri="{FF2B5EF4-FFF2-40B4-BE49-F238E27FC236}">
                <a16:creationId xmlns:a16="http://schemas.microsoft.com/office/drawing/2014/main" id="{381983E0-140E-1468-F481-9CE092594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 r="-1" b="-1"/>
          <a:stretch/>
        </p:blipFill>
        <p:spPr bwMode="auto">
          <a:xfrm>
            <a:off x="5318308" y="10"/>
            <a:ext cx="6873692" cy="685799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авоъгълен триъгълник 6">
            <a:extLst>
              <a:ext uri="{FF2B5EF4-FFF2-40B4-BE49-F238E27FC236}">
                <a16:creationId xmlns:a16="http://schemas.microsoft.com/office/drawing/2014/main" id="{7E8458F4-4F49-4B5B-0B64-C844FDDC26BF}"/>
              </a:ext>
            </a:extLst>
          </p:cNvPr>
          <p:cNvSpPr/>
          <p:nvPr/>
        </p:nvSpPr>
        <p:spPr>
          <a:xfrm rot="16200000">
            <a:off x="4719429" y="-614571"/>
            <a:ext cx="8071449" cy="6873692"/>
          </a:xfrm>
          <a:prstGeom prst="rt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graphicFrame>
        <p:nvGraphicFramePr>
          <p:cNvPr id="4" name="Диаграма 3">
            <a:extLst>
              <a:ext uri="{FF2B5EF4-FFF2-40B4-BE49-F238E27FC236}">
                <a16:creationId xmlns:a16="http://schemas.microsoft.com/office/drawing/2014/main" id="{A6974205-67B7-8714-F96F-C6470A3BDF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1953032"/>
              </p:ext>
            </p:extLst>
          </p:nvPr>
        </p:nvGraphicFramePr>
        <p:xfrm>
          <a:off x="4272471" y="610979"/>
          <a:ext cx="8128000" cy="5636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reeform 5">
            <a:extLst>
              <a:ext uri="{FF2B5EF4-FFF2-40B4-BE49-F238E27FC236}">
                <a16:creationId xmlns:a16="http://schemas.microsoft.com/office/drawing/2014/main" id="{93AAC2B5-0359-EA65-4C10-897A4334399C}"/>
              </a:ext>
            </a:extLst>
          </p:cNvPr>
          <p:cNvSpPr/>
          <p:nvPr/>
        </p:nvSpPr>
        <p:spPr>
          <a:xfrm>
            <a:off x="331099" y="92951"/>
            <a:ext cx="1007391" cy="901951"/>
          </a:xfrm>
          <a:custGeom>
            <a:avLst/>
            <a:gdLst/>
            <a:ahLst/>
            <a:cxnLst/>
            <a:rect l="l" t="t" r="r" b="b"/>
            <a:pathLst>
              <a:path w="1263688" h="1320610">
                <a:moveTo>
                  <a:pt x="0" y="0"/>
                </a:moveTo>
                <a:lnTo>
                  <a:pt x="1263689" y="0"/>
                </a:lnTo>
                <a:lnTo>
                  <a:pt x="1263689" y="1320610"/>
                </a:lnTo>
                <a:lnTo>
                  <a:pt x="0" y="13206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03537" t="-190830" r="-312658" b="-223163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6E55CC0-B5A3-106F-7384-54AF04C88EBA}"/>
              </a:ext>
            </a:extLst>
          </p:cNvPr>
          <p:cNvSpPr/>
          <p:nvPr/>
        </p:nvSpPr>
        <p:spPr>
          <a:xfrm>
            <a:off x="1594788" y="190044"/>
            <a:ext cx="1643087" cy="769326"/>
          </a:xfrm>
          <a:custGeom>
            <a:avLst/>
            <a:gdLst/>
            <a:ahLst/>
            <a:cxnLst/>
            <a:rect l="l" t="t" r="r" b="b"/>
            <a:pathLst>
              <a:path w="2061116" h="1126424">
                <a:moveTo>
                  <a:pt x="0" y="0"/>
                </a:moveTo>
                <a:lnTo>
                  <a:pt x="2061116" y="0"/>
                </a:lnTo>
                <a:lnTo>
                  <a:pt x="2061116" y="1126424"/>
                </a:lnTo>
                <a:lnTo>
                  <a:pt x="0" y="11264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6722" t="-41924" r="-17708" b="-42561"/>
            </a:stretch>
          </a:blipFill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1984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6B9B8071-C57F-95C0-86C5-A95742071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1" b="14448"/>
          <a:stretch/>
        </p:blipFill>
        <p:spPr bwMode="auto">
          <a:xfrm rot="2391773">
            <a:off x="9112536" y="2150932"/>
            <a:ext cx="5458154" cy="733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153" name="Freeform: Shape 6152">
            <a:extLst>
              <a:ext uri="{FF2B5EF4-FFF2-40B4-BE49-F238E27FC236}">
                <a16:creationId xmlns:a16="http://schemas.microsoft.com/office/drawing/2014/main" id="{3EE42C3D-9FF4-4A79-B1A6-8CD4E7A2F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2000" cy="6858000"/>
          </a:xfrm>
          <a:custGeom>
            <a:avLst/>
            <a:gdLst>
              <a:gd name="connsiteX0" fmla="*/ 4657775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12191999 w 12192000"/>
              <a:gd name="connsiteY4" fmla="*/ 1526601 h 6858000"/>
              <a:gd name="connsiteX5" fmla="*/ 7524745 w 12192000"/>
              <a:gd name="connsiteY5" fmla="*/ 6856911 h 6858000"/>
              <a:gd name="connsiteX6" fmla="*/ 12191999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53144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4657775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1526601"/>
                </a:lnTo>
                <a:lnTo>
                  <a:pt x="7524745" y="6856911"/>
                </a:lnTo>
                <a:lnTo>
                  <a:pt x="12191999" y="6858000"/>
                </a:lnTo>
                <a:lnTo>
                  <a:pt x="0" y="6858000"/>
                </a:lnTo>
                <a:lnTo>
                  <a:pt x="0" y="5314455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283EE15-FA4E-F164-4BD9-BA1EC4777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4841" y="568126"/>
            <a:ext cx="6172200" cy="23303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700" dirty="0"/>
              <a:t>Main Directions of CSR at </a:t>
            </a:r>
            <a:br>
              <a:rPr lang="en-US" sz="3700" dirty="0"/>
            </a:br>
            <a:r>
              <a:rPr lang="en-US" sz="3700" dirty="0"/>
              <a:t>"Iris Photo Art"</a:t>
            </a:r>
            <a:endParaRPr lang="en-US" sz="37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61C5E9C9-227C-CDFD-B7A2-EEE0C8090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8368" y="2664771"/>
            <a:ext cx="5795265" cy="22134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Education and access to art  </a:t>
            </a:r>
          </a:p>
          <a:p>
            <a:pPr algn="ctr">
              <a:lnSpc>
                <a:spcPct val="90000"/>
              </a:lnSpc>
            </a:pPr>
            <a:r>
              <a:rPr lang="en-US" sz="2800" dirty="0"/>
              <a:t> Environmental sustainability  </a:t>
            </a:r>
          </a:p>
          <a:p>
            <a:pPr algn="ctr">
              <a:lnSpc>
                <a:spcPct val="90000"/>
              </a:lnSpc>
            </a:pPr>
            <a:r>
              <a:rPr lang="en-US" sz="2800" dirty="0"/>
              <a:t> Support for social causes  </a:t>
            </a:r>
          </a:p>
          <a:p>
            <a:pPr algn="ctr">
              <a:lnSpc>
                <a:spcPct val="90000"/>
              </a:lnSpc>
            </a:pPr>
            <a:r>
              <a:rPr lang="en-US" sz="2800" dirty="0"/>
              <a:t> Cultural and community projects</a:t>
            </a: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B41701BB-0B3F-7F2B-0EFF-A08BD47228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98" r="2" b="16122"/>
          <a:stretch/>
        </p:blipFill>
        <p:spPr>
          <a:xfrm>
            <a:off x="-5622" y="10"/>
            <a:ext cx="4650449" cy="5306086"/>
          </a:xfrm>
          <a:custGeom>
            <a:avLst/>
            <a:gdLst/>
            <a:ahLst/>
            <a:cxnLst/>
            <a:rect l="l" t="t" r="r" b="b"/>
            <a:pathLst>
              <a:path w="4650449" h="5306096">
                <a:moveTo>
                  <a:pt x="0" y="0"/>
                </a:moveTo>
                <a:lnTo>
                  <a:pt x="4650449" y="0"/>
                </a:lnTo>
                <a:lnTo>
                  <a:pt x="0" y="5306096"/>
                </a:lnTo>
                <a:close/>
              </a:path>
            </a:pathLst>
          </a:cu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12F8ED54-60F7-78B5-9F70-8657E179D0EF}"/>
              </a:ext>
            </a:extLst>
          </p:cNvPr>
          <p:cNvSpPr/>
          <p:nvPr/>
        </p:nvSpPr>
        <p:spPr>
          <a:xfrm>
            <a:off x="199567" y="5644253"/>
            <a:ext cx="936813" cy="875591"/>
          </a:xfrm>
          <a:custGeom>
            <a:avLst/>
            <a:gdLst/>
            <a:ahLst/>
            <a:cxnLst/>
            <a:rect l="l" t="t" r="r" b="b"/>
            <a:pathLst>
              <a:path w="1263688" h="1320610">
                <a:moveTo>
                  <a:pt x="0" y="0"/>
                </a:moveTo>
                <a:lnTo>
                  <a:pt x="1263689" y="0"/>
                </a:lnTo>
                <a:lnTo>
                  <a:pt x="1263689" y="1320610"/>
                </a:lnTo>
                <a:lnTo>
                  <a:pt x="0" y="13206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3537" t="-190830" r="-312658" b="-223163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278CDF8D-699E-FF85-9D4F-A12E429DF2DD}"/>
              </a:ext>
            </a:extLst>
          </p:cNvPr>
          <p:cNvSpPr/>
          <p:nvPr/>
        </p:nvSpPr>
        <p:spPr>
          <a:xfrm>
            <a:off x="1136380" y="5687917"/>
            <a:ext cx="1527972" cy="746842"/>
          </a:xfrm>
          <a:custGeom>
            <a:avLst/>
            <a:gdLst/>
            <a:ahLst/>
            <a:cxnLst/>
            <a:rect l="l" t="t" r="r" b="b"/>
            <a:pathLst>
              <a:path w="2061116" h="1126424">
                <a:moveTo>
                  <a:pt x="0" y="0"/>
                </a:moveTo>
                <a:lnTo>
                  <a:pt x="2061116" y="0"/>
                </a:lnTo>
                <a:lnTo>
                  <a:pt x="2061116" y="1126424"/>
                </a:lnTo>
                <a:lnTo>
                  <a:pt x="0" y="11264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722" t="-41924" r="-17708" b="-42561"/>
            </a:stretch>
          </a:blipFill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105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E5B79A0-69AD-4CBD-897F-32C7A2BA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FFBBA-1316-DC92-6908-31494A8225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43" b="27655"/>
          <a:stretch/>
        </p:blipFill>
        <p:spPr>
          <a:xfrm>
            <a:off x="20" y="10"/>
            <a:ext cx="12191979" cy="68579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7C2F33EB-E7CB-4EE9-BBBF-D632F5C0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5D12016-6EE5-4F4A-BC99-A56493E60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7507"/>
            <a:ext cx="12191999" cy="5070562"/>
          </a:xfrm>
          <a:prstGeom prst="rect">
            <a:avLst/>
          </a:prstGeom>
          <a:gradFill flip="none" rotWithShape="1">
            <a:gsLst>
              <a:gs pos="50000">
                <a:srgbClr val="000000">
                  <a:alpha val="37000"/>
                </a:srgbClr>
              </a:gs>
              <a:gs pos="80000">
                <a:srgbClr val="000000">
                  <a:alpha val="22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15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283EE15-FA4E-F164-4BD9-BA1EC4777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929" y="1181101"/>
            <a:ext cx="7236143" cy="26109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Education and access to art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61C5E9C9-227C-CDFD-B7A2-EEE0C8090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054" y="4901055"/>
            <a:ext cx="5899356" cy="12711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• Organizing free photography courses for children and young people  </a:t>
            </a:r>
          </a:p>
          <a:p>
            <a:pPr algn="ctr"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• Collaboration with schools and universities  </a:t>
            </a:r>
          </a:p>
          <a:p>
            <a:pPr algn="ctr"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• Conducting workshops for socially disadvantaged groups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4270B3E-3C96-4381-9F21-EC83F1E1A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71DF4C0-7A22-4E59-9E9C-BD2E24536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6708" y="4316888"/>
            <a:ext cx="1958585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>
            <a:extLst>
              <a:ext uri="{FF2B5EF4-FFF2-40B4-BE49-F238E27FC236}">
                <a16:creationId xmlns:a16="http://schemas.microsoft.com/office/drawing/2014/main" id="{461ABEB3-9BF7-6F1E-CE51-CD8373C0D8F4}"/>
              </a:ext>
            </a:extLst>
          </p:cNvPr>
          <p:cNvSpPr/>
          <p:nvPr/>
        </p:nvSpPr>
        <p:spPr>
          <a:xfrm>
            <a:off x="207498" y="5786204"/>
            <a:ext cx="804338" cy="806754"/>
          </a:xfrm>
          <a:custGeom>
            <a:avLst/>
            <a:gdLst/>
            <a:ahLst/>
            <a:cxnLst/>
            <a:rect l="l" t="t" r="r" b="b"/>
            <a:pathLst>
              <a:path w="1263688" h="1320610">
                <a:moveTo>
                  <a:pt x="0" y="0"/>
                </a:moveTo>
                <a:lnTo>
                  <a:pt x="1263689" y="0"/>
                </a:lnTo>
                <a:lnTo>
                  <a:pt x="1263689" y="1320610"/>
                </a:lnTo>
                <a:lnTo>
                  <a:pt x="0" y="13206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537" t="-190830" r="-312658" b="-223163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14A9CB8C-7771-C980-16F1-964B1E959F16}"/>
              </a:ext>
            </a:extLst>
          </p:cNvPr>
          <p:cNvSpPr/>
          <p:nvPr/>
        </p:nvSpPr>
        <p:spPr>
          <a:xfrm>
            <a:off x="1118919" y="5786204"/>
            <a:ext cx="1311902" cy="688127"/>
          </a:xfrm>
          <a:custGeom>
            <a:avLst/>
            <a:gdLst/>
            <a:ahLst/>
            <a:cxnLst/>
            <a:rect l="l" t="t" r="r" b="b"/>
            <a:pathLst>
              <a:path w="2061116" h="1126424">
                <a:moveTo>
                  <a:pt x="0" y="0"/>
                </a:moveTo>
                <a:lnTo>
                  <a:pt x="2061116" y="0"/>
                </a:lnTo>
                <a:lnTo>
                  <a:pt x="2061116" y="1126424"/>
                </a:lnTo>
                <a:lnTo>
                  <a:pt x="0" y="11264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722" t="-41924" r="-17708" b="-42561"/>
            </a:stretch>
          </a:blipFill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3552418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0BC45-8BA3-28B7-3C6D-A5AD1B276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s may contain: two people are holding puzzle pieces with the word vision and vision written on one piece">
            <a:extLst>
              <a:ext uri="{FF2B5EF4-FFF2-40B4-BE49-F238E27FC236}">
                <a16:creationId xmlns:a16="http://schemas.microsoft.com/office/drawing/2014/main" id="{E999B41B-B8C3-31EA-4452-ABA25AAF4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 r="-1" b="-1"/>
          <a:stretch/>
        </p:blipFill>
        <p:spPr bwMode="auto">
          <a:xfrm>
            <a:off x="5318308" y="10"/>
            <a:ext cx="6873692" cy="685799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авоъгълен триъгълник 6">
            <a:extLst>
              <a:ext uri="{FF2B5EF4-FFF2-40B4-BE49-F238E27FC236}">
                <a16:creationId xmlns:a16="http://schemas.microsoft.com/office/drawing/2014/main" id="{7B19FD58-53FF-8033-6F10-E2B1633F3132}"/>
              </a:ext>
            </a:extLst>
          </p:cNvPr>
          <p:cNvSpPr/>
          <p:nvPr/>
        </p:nvSpPr>
        <p:spPr>
          <a:xfrm rot="16200000">
            <a:off x="4719429" y="-614571"/>
            <a:ext cx="8071449" cy="6873692"/>
          </a:xfrm>
          <a:prstGeom prst="rt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B7000A14-6893-8CCD-FB03-55CF451BA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7742" y="1835836"/>
            <a:ext cx="4257733" cy="422946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endParaRPr lang="ru-RU" sz="2400" dirty="0"/>
          </a:p>
          <a:p>
            <a:pPr algn="r">
              <a:lnSpc>
                <a:spcPct val="90000"/>
              </a:lnSpc>
            </a:pPr>
            <a:r>
              <a:rPr lang="ru-RU" sz="2400" dirty="0"/>
              <a:t>	</a:t>
            </a:r>
            <a:endParaRPr lang="en-US" sz="2400" dirty="0"/>
          </a:p>
          <a:p>
            <a:pPr algn="r">
              <a:lnSpc>
                <a:spcPct val="90000"/>
              </a:lnSpc>
            </a:pPr>
            <a:endParaRPr lang="ru-RU" sz="2400" dirty="0"/>
          </a:p>
          <a:p>
            <a:pPr algn="r">
              <a:lnSpc>
                <a:spcPct val="90000"/>
              </a:lnSpc>
            </a:pPr>
            <a:r>
              <a:rPr lang="ru-RU" sz="2400" dirty="0"/>
              <a:t>	</a:t>
            </a:r>
            <a:endParaRPr lang="en-US" sz="2400" dirty="0"/>
          </a:p>
        </p:txBody>
      </p:sp>
      <p:graphicFrame>
        <p:nvGraphicFramePr>
          <p:cNvPr id="8" name="Диаграма 7">
            <a:extLst>
              <a:ext uri="{FF2B5EF4-FFF2-40B4-BE49-F238E27FC236}">
                <a16:creationId xmlns:a16="http://schemas.microsoft.com/office/drawing/2014/main" id="{FB8FA81B-D1A5-A646-4459-BBB9CDABD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1817441"/>
              </p:ext>
            </p:extLst>
          </p:nvPr>
        </p:nvGraphicFramePr>
        <p:xfrm>
          <a:off x="334438" y="327803"/>
          <a:ext cx="7406773" cy="4715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131DC3F-9794-BA2C-5FFA-CDD91FBC0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7387" y="1416475"/>
            <a:ext cx="5706372" cy="3172363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400" dirty="0"/>
              <a:t>Environmental sustainability</a:t>
            </a:r>
            <a:endParaRPr lang="en-US" sz="44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3" name="Графика 12" descr="Boy wearing a cape">
            <a:extLst>
              <a:ext uri="{FF2B5EF4-FFF2-40B4-BE49-F238E27FC236}">
                <a16:creationId xmlns:a16="http://schemas.microsoft.com/office/drawing/2014/main" id="{6FA4EC57-038B-4D91-D5FC-40B75E5D4A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348788" y="2685690"/>
            <a:ext cx="1895475" cy="3952875"/>
          </a:xfrm>
          <a:prstGeom prst="rect">
            <a:avLst/>
          </a:prstGeom>
        </p:spPr>
      </p:pic>
      <p:pic>
        <p:nvPicPr>
          <p:cNvPr id="15" name="Графика 14" descr="Man with flat top hair">
            <a:extLst>
              <a:ext uri="{FF2B5EF4-FFF2-40B4-BE49-F238E27FC236}">
                <a16:creationId xmlns:a16="http://schemas.microsoft.com/office/drawing/2014/main" id="{540E72B7-E037-6AE8-DB56-9F5D37F6EC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26790" y="2927985"/>
            <a:ext cx="581025" cy="704850"/>
          </a:xfrm>
          <a:prstGeom prst="rect">
            <a:avLst/>
          </a:prstGeom>
        </p:spPr>
      </p:pic>
      <p:pic>
        <p:nvPicPr>
          <p:cNvPr id="17" name="Графика 16" descr="Face with thick eyebrows">
            <a:extLst>
              <a:ext uri="{FF2B5EF4-FFF2-40B4-BE49-F238E27FC236}">
                <a16:creationId xmlns:a16="http://schemas.microsoft.com/office/drawing/2014/main" id="{7EB06FD9-23DC-0015-13F2-1343663FC8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10101033" y="3172860"/>
            <a:ext cx="342900" cy="304800"/>
          </a:xfrm>
          <a:prstGeom prst="rect">
            <a:avLst/>
          </a:prstGeom>
        </p:spPr>
      </p:pic>
      <p:pic>
        <p:nvPicPr>
          <p:cNvPr id="18" name="Картина 17">
            <a:extLst>
              <a:ext uri="{FF2B5EF4-FFF2-40B4-BE49-F238E27FC236}">
                <a16:creationId xmlns:a16="http://schemas.microsoft.com/office/drawing/2014/main" id="{332AA70A-82A1-BC64-7A6D-4AE13C562D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4437" y="169925"/>
            <a:ext cx="1742707" cy="6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3B0A228-9EA3-4009-A82E-9402BBC72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283EE15-FA4E-F164-4BD9-BA1EC4777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770" y="671440"/>
            <a:ext cx="4953000" cy="24819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Support for social causes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61C5E9C9-227C-CDFD-B7A2-EEE0C8090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764" y="3210515"/>
            <a:ext cx="3682217" cy="216276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• Donations of photography services to charitable organizations  </a:t>
            </a:r>
          </a:p>
          <a:p>
            <a:pPr>
              <a:lnSpc>
                <a:spcPct val="90000"/>
              </a:lnSpc>
            </a:pPr>
            <a:r>
              <a:rPr lang="en-US" dirty="0"/>
              <a:t>• Free photo sessions for disadvantaged families  </a:t>
            </a:r>
          </a:p>
          <a:p>
            <a:pPr>
              <a:lnSpc>
                <a:spcPct val="90000"/>
              </a:lnSpc>
            </a:pPr>
            <a:r>
              <a:rPr lang="en-US" dirty="0"/>
              <a:t>• Organizing charity photo exhibitions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6294EBB8-2C58-5314-1924-448C0A0F84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223" b="24031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2E0C409-730D-455F-AA8F-0646ABDB1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3" y="0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219CE37-034A-277D-E0CD-4E8DB136C6B5}"/>
              </a:ext>
            </a:extLst>
          </p:cNvPr>
          <p:cNvSpPr/>
          <p:nvPr/>
        </p:nvSpPr>
        <p:spPr>
          <a:xfrm>
            <a:off x="263770" y="5747543"/>
            <a:ext cx="955194" cy="954675"/>
          </a:xfrm>
          <a:custGeom>
            <a:avLst/>
            <a:gdLst/>
            <a:ahLst/>
            <a:cxnLst/>
            <a:rect l="l" t="t" r="r" b="b"/>
            <a:pathLst>
              <a:path w="1263688" h="1320610">
                <a:moveTo>
                  <a:pt x="0" y="0"/>
                </a:moveTo>
                <a:lnTo>
                  <a:pt x="1263689" y="0"/>
                </a:lnTo>
                <a:lnTo>
                  <a:pt x="1263689" y="1320610"/>
                </a:lnTo>
                <a:lnTo>
                  <a:pt x="0" y="13206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3537" t="-190830" r="-312658" b="-223163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3F32536-9E31-5F96-2F71-62384D1611A3}"/>
              </a:ext>
            </a:extLst>
          </p:cNvPr>
          <p:cNvSpPr/>
          <p:nvPr/>
        </p:nvSpPr>
        <p:spPr>
          <a:xfrm>
            <a:off x="1263689" y="5817731"/>
            <a:ext cx="1557952" cy="814297"/>
          </a:xfrm>
          <a:custGeom>
            <a:avLst/>
            <a:gdLst/>
            <a:ahLst/>
            <a:cxnLst/>
            <a:rect l="l" t="t" r="r" b="b"/>
            <a:pathLst>
              <a:path w="2061116" h="1126424">
                <a:moveTo>
                  <a:pt x="0" y="0"/>
                </a:moveTo>
                <a:lnTo>
                  <a:pt x="2061116" y="0"/>
                </a:lnTo>
                <a:lnTo>
                  <a:pt x="2061116" y="1126424"/>
                </a:lnTo>
                <a:lnTo>
                  <a:pt x="0" y="11264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722" t="-41924" r="-17708" b="-42561"/>
            </a:stretch>
          </a:blipFill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709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5538D6-38D5-0437-58A7-530F5A854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8969382-E217-0ADA-CAD4-B78CA3F4D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albaum Display"/>
              <a:ea typeface="+mn-ea"/>
              <a:cs typeface="+mn-cs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407E3809-0DE9-E2EE-99A1-F506EB552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3" y="0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albaum Display"/>
              <a:ea typeface="+mn-ea"/>
              <a:cs typeface="+mn-cs"/>
            </a:endParaRPr>
          </a:p>
        </p:txBody>
      </p:sp>
      <p:pic>
        <p:nvPicPr>
          <p:cNvPr id="1026" name="Picture 2" descr="This may contain: two people are holding puzzle pieces with the word vision and vision written on one piece">
            <a:extLst>
              <a:ext uri="{FF2B5EF4-FFF2-40B4-BE49-F238E27FC236}">
                <a16:creationId xmlns:a16="http://schemas.microsoft.com/office/drawing/2014/main" id="{C8F898F9-9893-0E21-B2FA-FC1BB9352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 r="-1" b="-1"/>
          <a:stretch/>
        </p:blipFill>
        <p:spPr bwMode="auto">
          <a:xfrm>
            <a:off x="5318308" y="10"/>
            <a:ext cx="6873692" cy="685799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авоъгълен триъгълник 6">
            <a:extLst>
              <a:ext uri="{FF2B5EF4-FFF2-40B4-BE49-F238E27FC236}">
                <a16:creationId xmlns:a16="http://schemas.microsoft.com/office/drawing/2014/main" id="{20A97A12-F6F4-3E55-64B8-D8E044F81758}"/>
              </a:ext>
            </a:extLst>
          </p:cNvPr>
          <p:cNvSpPr/>
          <p:nvPr/>
        </p:nvSpPr>
        <p:spPr>
          <a:xfrm rot="16200000">
            <a:off x="4719429" y="-614571"/>
            <a:ext cx="8071449" cy="6873692"/>
          </a:xfrm>
          <a:prstGeom prst="rt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ADE699B6-2FB8-FCBE-FDA1-84A8ED2A3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8855" y="2898078"/>
            <a:ext cx="4195185" cy="328522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/>
              <a:t>• Supporting young photographers through competitions and exhibitions  </a:t>
            </a:r>
          </a:p>
          <a:p>
            <a:pPr algn="r">
              <a:lnSpc>
                <a:spcPct val="90000"/>
              </a:lnSpc>
            </a:pPr>
            <a:r>
              <a:rPr lang="en-US" sz="2400" dirty="0"/>
              <a:t>• Collaboration with galleries and art spaces  </a:t>
            </a:r>
          </a:p>
          <a:p>
            <a:pPr algn="r">
              <a:lnSpc>
                <a:spcPct val="90000"/>
              </a:lnSpc>
            </a:pPr>
            <a:r>
              <a:rPr lang="en-US" sz="2400" dirty="0"/>
              <a:t>• Organizing events that promote art</a:t>
            </a:r>
            <a:endParaRPr lang="ru-RU" sz="2400" dirty="0"/>
          </a:p>
        </p:txBody>
      </p:sp>
      <p:pic>
        <p:nvPicPr>
          <p:cNvPr id="5122" name="Picture 2" descr="This may contain: several hands holding the earth together in a circle">
            <a:extLst>
              <a:ext uri="{FF2B5EF4-FFF2-40B4-BE49-F238E27FC236}">
                <a16:creationId xmlns:a16="http://schemas.microsoft.com/office/drawing/2014/main" id="{E13FF3F4-8941-8579-FAE8-11A3E78A7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53" y="215175"/>
            <a:ext cx="3976239" cy="39762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82BD8D5-D042-85AF-454F-797EB1883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1040" y="1079344"/>
            <a:ext cx="4953000" cy="2247899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000" dirty="0"/>
              <a:t>Cultural and community projects</a:t>
            </a:r>
            <a:endParaRPr lang="en-US" sz="37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Графика 9" descr="Woman presenting with her hand">
            <a:extLst>
              <a:ext uri="{FF2B5EF4-FFF2-40B4-BE49-F238E27FC236}">
                <a16:creationId xmlns:a16="http://schemas.microsoft.com/office/drawing/2014/main" id="{520C0D2A-BB3D-FAA7-75B4-FB664E4E3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8776" y="3929617"/>
            <a:ext cx="1757097" cy="2851010"/>
          </a:xfrm>
          <a:prstGeom prst="rect">
            <a:avLst/>
          </a:prstGeom>
        </p:spPr>
      </p:pic>
      <p:pic>
        <p:nvPicPr>
          <p:cNvPr id="12" name="Графика 11" descr="Woman with tied hair">
            <a:extLst>
              <a:ext uri="{FF2B5EF4-FFF2-40B4-BE49-F238E27FC236}">
                <a16:creationId xmlns:a16="http://schemas.microsoft.com/office/drawing/2014/main" id="{DD28DBDB-58A4-C63F-FE35-41EBB89030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1600" y="3429000"/>
            <a:ext cx="733425" cy="733425"/>
          </a:xfrm>
          <a:prstGeom prst="rect">
            <a:avLst/>
          </a:prstGeom>
        </p:spPr>
      </p:pic>
      <p:pic>
        <p:nvPicPr>
          <p:cNvPr id="14" name="Графика 13" descr="A woman's face">
            <a:extLst>
              <a:ext uri="{FF2B5EF4-FFF2-40B4-BE49-F238E27FC236}">
                <a16:creationId xmlns:a16="http://schemas.microsoft.com/office/drawing/2014/main" id="{3814182B-2083-4A7A-34EE-B4184864EC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9638" y="3715648"/>
            <a:ext cx="304800" cy="32385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593684D5-A435-4420-020C-352F918466CA}"/>
              </a:ext>
            </a:extLst>
          </p:cNvPr>
          <p:cNvSpPr/>
          <p:nvPr/>
        </p:nvSpPr>
        <p:spPr>
          <a:xfrm>
            <a:off x="1372181" y="6021959"/>
            <a:ext cx="542657" cy="531570"/>
          </a:xfrm>
          <a:custGeom>
            <a:avLst/>
            <a:gdLst/>
            <a:ahLst/>
            <a:cxnLst/>
            <a:rect l="l" t="t" r="r" b="b"/>
            <a:pathLst>
              <a:path w="1263688" h="1320610">
                <a:moveTo>
                  <a:pt x="0" y="0"/>
                </a:moveTo>
                <a:lnTo>
                  <a:pt x="1263689" y="0"/>
                </a:lnTo>
                <a:lnTo>
                  <a:pt x="1263689" y="1320610"/>
                </a:lnTo>
                <a:lnTo>
                  <a:pt x="0" y="13206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03537" t="-190830" r="-312658" b="-223163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2E6C414-D817-39EB-BD9C-0A9BF7C546F1}"/>
              </a:ext>
            </a:extLst>
          </p:cNvPr>
          <p:cNvSpPr/>
          <p:nvPr/>
        </p:nvSpPr>
        <p:spPr>
          <a:xfrm>
            <a:off x="1951470" y="6021959"/>
            <a:ext cx="1179207" cy="531570"/>
          </a:xfrm>
          <a:custGeom>
            <a:avLst/>
            <a:gdLst/>
            <a:ahLst/>
            <a:cxnLst/>
            <a:rect l="l" t="t" r="r" b="b"/>
            <a:pathLst>
              <a:path w="2061116" h="1126424">
                <a:moveTo>
                  <a:pt x="0" y="0"/>
                </a:moveTo>
                <a:lnTo>
                  <a:pt x="2061116" y="0"/>
                </a:lnTo>
                <a:lnTo>
                  <a:pt x="2061116" y="1126424"/>
                </a:lnTo>
                <a:lnTo>
                  <a:pt x="0" y="11264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6722" t="-41924" r="-17708" b="-42561"/>
            </a:stretch>
          </a:blipFill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3107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1C2F78B-DEE8-4195-A196-DFC51BDAD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albaum Display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1D79D08-4BE8-4799-BE09-5078DFEE2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albaum Display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5D65A1-16CB-407F-993F-2A6D59BC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294778-47A8-4EEF-9689-F6964D44D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albaum Display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D2A511A-065F-489D-9CF0-FEF36143A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531806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albaum Display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F626582-88CC-4CA0-8BC6-94550FF9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17267" cy="6858000"/>
          </a:xfrm>
          <a:custGeom>
            <a:avLst/>
            <a:gdLst>
              <a:gd name="connsiteX0" fmla="*/ 0 w 11317267"/>
              <a:gd name="connsiteY0" fmla="*/ 0 h 6858000"/>
              <a:gd name="connsiteX1" fmla="*/ 11317267 w 11317267"/>
              <a:gd name="connsiteY1" fmla="*/ 0 h 6858000"/>
              <a:gd name="connsiteX2" fmla="*/ 5306679 w 11317267"/>
              <a:gd name="connsiteY2" fmla="*/ 6857996 h 6858000"/>
              <a:gd name="connsiteX3" fmla="*/ 5306677 w 11317267"/>
              <a:gd name="connsiteY3" fmla="*/ 6857998 h 6858000"/>
              <a:gd name="connsiteX4" fmla="*/ 5306675 w 11317267"/>
              <a:gd name="connsiteY4" fmla="*/ 6858000 h 6858000"/>
              <a:gd name="connsiteX5" fmla="*/ 0 w 1131726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7267" h="6858000">
                <a:moveTo>
                  <a:pt x="0" y="0"/>
                </a:moveTo>
                <a:lnTo>
                  <a:pt x="11317267" y="0"/>
                </a:lnTo>
                <a:lnTo>
                  <a:pt x="5306679" y="6857996"/>
                </a:lnTo>
                <a:cubicBezTo>
                  <a:pt x="5306679" y="6857997"/>
                  <a:pt x="5306677" y="6857997"/>
                  <a:pt x="5306677" y="6857998"/>
                </a:cubicBezTo>
                <a:lnTo>
                  <a:pt x="530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albaum Display"/>
              <a:ea typeface="+mn-ea"/>
              <a:cs typeface="+mn-cs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283EE15-FA4E-F164-4BD9-BA1EC4777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8013" y="-18453"/>
            <a:ext cx="7492285" cy="13608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100" dirty="0"/>
              <a:t>Results and Impact</a:t>
            </a: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61C5E9C9-227C-CDFD-B7A2-EEE0C8090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7385" y="1288463"/>
            <a:ext cx="5122126" cy="4223823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/>
              <a:t>Education and Art:  </a:t>
            </a:r>
          </a:p>
          <a:p>
            <a:pPr algn="ctr">
              <a:lnSpc>
                <a:spcPct val="120000"/>
              </a:lnSpc>
            </a:pPr>
            <a:r>
              <a:rPr lang="en-US" sz="1600" dirty="0"/>
              <a:t>• Free courses and workshops for children and young people  </a:t>
            </a:r>
          </a:p>
          <a:p>
            <a:pPr algn="ctr">
              <a:lnSpc>
                <a:spcPct val="120000"/>
              </a:lnSpc>
            </a:pPr>
            <a:endParaRPr lang="en-US" sz="1600" b="1" dirty="0"/>
          </a:p>
          <a:p>
            <a:pPr algn="ctr">
              <a:lnSpc>
                <a:spcPct val="120000"/>
              </a:lnSpc>
            </a:pPr>
            <a:r>
              <a:rPr lang="en-US" sz="1600" b="1" dirty="0"/>
              <a:t>Social Support:  </a:t>
            </a:r>
          </a:p>
          <a:p>
            <a:pPr algn="ctr">
              <a:lnSpc>
                <a:spcPct val="120000"/>
              </a:lnSpc>
            </a:pPr>
            <a:r>
              <a:rPr lang="en-US" sz="1600" dirty="0"/>
              <a:t>• Charity photo exhibitions and free photo sessions  </a:t>
            </a:r>
          </a:p>
          <a:p>
            <a:pPr algn="ctr">
              <a:lnSpc>
                <a:spcPct val="120000"/>
              </a:lnSpc>
            </a:pPr>
            <a:endParaRPr lang="en-US" sz="1600" b="1" dirty="0"/>
          </a:p>
          <a:p>
            <a:pPr algn="ctr">
              <a:lnSpc>
                <a:spcPct val="120000"/>
              </a:lnSpc>
            </a:pPr>
            <a:r>
              <a:rPr lang="en-US" sz="1600" b="1" dirty="0"/>
              <a:t>Cultural Development:  </a:t>
            </a:r>
          </a:p>
          <a:p>
            <a:pPr algn="ctr">
              <a:lnSpc>
                <a:spcPct val="120000"/>
              </a:lnSpc>
            </a:pPr>
            <a:r>
              <a:rPr lang="en-US" sz="1600" dirty="0"/>
              <a:t>• Support for young photographers and </a:t>
            </a:r>
            <a:r>
              <a:rPr lang="en-US" sz="1600" dirty="0">
                <a:solidFill>
                  <a:schemeClr val="bg1"/>
                </a:solidFill>
              </a:rPr>
              <a:t>partnerships </a:t>
            </a:r>
            <a:r>
              <a:rPr lang="en-US" sz="1600" dirty="0"/>
              <a:t>with galleries</a:t>
            </a:r>
          </a:p>
        </p:txBody>
      </p:sp>
      <p:pic>
        <p:nvPicPr>
          <p:cNvPr id="23" name="Графика 22" descr="Woman holding sign">
            <a:extLst>
              <a:ext uri="{FF2B5EF4-FFF2-40B4-BE49-F238E27FC236}">
                <a16:creationId xmlns:a16="http://schemas.microsoft.com/office/drawing/2014/main" id="{2E0C2AC4-13A9-0A9F-8D56-889A8B924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8369" y="1737552"/>
            <a:ext cx="2628900" cy="4648200"/>
          </a:xfrm>
          <a:prstGeom prst="rect">
            <a:avLst/>
          </a:prstGeom>
        </p:spPr>
      </p:pic>
      <p:pic>
        <p:nvPicPr>
          <p:cNvPr id="5" name="Графика 4" descr="Man holding sign">
            <a:extLst>
              <a:ext uri="{FF2B5EF4-FFF2-40B4-BE49-F238E27FC236}">
                <a16:creationId xmlns:a16="http://schemas.microsoft.com/office/drawing/2014/main" id="{246AAED7-7ADB-D302-4FEB-BEDE388F2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628" y="1535513"/>
            <a:ext cx="2282495" cy="4766980"/>
          </a:xfrm>
          <a:prstGeom prst="rect">
            <a:avLst/>
          </a:prstGeom>
        </p:spPr>
      </p:pic>
      <p:sp>
        <p:nvSpPr>
          <p:cNvPr id="26" name="Текстово поле 25">
            <a:extLst>
              <a:ext uri="{FF2B5EF4-FFF2-40B4-BE49-F238E27FC236}">
                <a16:creationId xmlns:a16="http://schemas.microsoft.com/office/drawing/2014/main" id="{85E0EA3C-0FEE-881D-1B23-E1CFAEADCC10}"/>
              </a:ext>
            </a:extLst>
          </p:cNvPr>
          <p:cNvSpPr txBox="1"/>
          <p:nvPr/>
        </p:nvSpPr>
        <p:spPr>
          <a:xfrm>
            <a:off x="8537576" y="3180827"/>
            <a:ext cx="297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IMPACT</a:t>
            </a:r>
            <a:endParaRPr lang="bg-BG" sz="2400" b="1" dirty="0">
              <a:solidFill>
                <a:schemeClr val="bg1"/>
              </a:solidFill>
            </a:endParaRPr>
          </a:p>
        </p:txBody>
      </p:sp>
      <p:pic>
        <p:nvPicPr>
          <p:cNvPr id="27" name="Картина 26">
            <a:extLst>
              <a:ext uri="{FF2B5EF4-FFF2-40B4-BE49-F238E27FC236}">
                <a16:creationId xmlns:a16="http://schemas.microsoft.com/office/drawing/2014/main" id="{701C3E7D-CB41-E575-8099-F67467645F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238" y="103421"/>
            <a:ext cx="2389341" cy="946968"/>
          </a:xfrm>
          <a:prstGeom prst="rect">
            <a:avLst/>
          </a:prstGeom>
        </p:spPr>
      </p:pic>
      <p:sp>
        <p:nvSpPr>
          <p:cNvPr id="25" name="Текстово поле 24">
            <a:extLst>
              <a:ext uri="{FF2B5EF4-FFF2-40B4-BE49-F238E27FC236}">
                <a16:creationId xmlns:a16="http://schemas.microsoft.com/office/drawing/2014/main" id="{D4A3D47F-C1CE-4A76-6933-E26C835C3EBB}"/>
              </a:ext>
            </a:extLst>
          </p:cNvPr>
          <p:cNvSpPr txBox="1"/>
          <p:nvPr/>
        </p:nvSpPr>
        <p:spPr>
          <a:xfrm>
            <a:off x="775879" y="3133956"/>
            <a:ext cx="190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RESULTS</a:t>
            </a:r>
            <a:endParaRPr lang="bg-BG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407</TotalTime>
  <Words>285</Words>
  <Application>Microsoft Office PowerPoint</Application>
  <PresentationFormat>Широк екран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4" baseType="lpstr">
      <vt:lpstr>Arial</vt:lpstr>
      <vt:lpstr>Calibri</vt:lpstr>
      <vt:lpstr>Walbaum Display</vt:lpstr>
      <vt:lpstr>RegattaVTI</vt:lpstr>
      <vt:lpstr> </vt:lpstr>
      <vt:lpstr>What is Corporate Social Responsibility (CSR)?</vt:lpstr>
      <vt:lpstr>Mission and Vision of "Iris Photo Art"    </vt:lpstr>
      <vt:lpstr>Main Directions of CSR at  "Iris Photo Art"</vt:lpstr>
      <vt:lpstr>Education and access to art</vt:lpstr>
      <vt:lpstr>Environmental sustainability</vt:lpstr>
      <vt:lpstr>Support for social causes</vt:lpstr>
      <vt:lpstr>Cultural and community projects</vt:lpstr>
      <vt:lpstr>Results and Impact</vt:lpstr>
      <vt:lpstr>THANK YOU FOR THE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Корпоративна социална отговорност на  “Ирис Фото Арт”</dc:title>
  <dc:creator>Хелен</dc:creator>
  <cp:lastModifiedBy>AZ</cp:lastModifiedBy>
  <cp:revision>231</cp:revision>
  <dcterms:created xsi:type="dcterms:W3CDTF">2015-09-21T23:24:45Z</dcterms:created>
  <dcterms:modified xsi:type="dcterms:W3CDTF">2025-03-28T09:35:01Z</dcterms:modified>
</cp:coreProperties>
</file>